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 id="2147483767" r:id="rId3"/>
    <p:sldMasterId id="2147483760" r:id="rId4"/>
    <p:sldMasterId id="2147483756" r:id="rId5"/>
  </p:sldMasterIdLst>
  <p:notesMasterIdLst>
    <p:notesMasterId r:id="rId20"/>
  </p:notesMasterIdLst>
  <p:handoutMasterIdLst>
    <p:handoutMasterId r:id="rId21"/>
  </p:handoutMasterIdLst>
  <p:sldIdLst>
    <p:sldId id="307" r:id="rId6"/>
    <p:sldId id="429" r:id="rId7"/>
    <p:sldId id="443" r:id="rId8"/>
    <p:sldId id="416" r:id="rId9"/>
    <p:sldId id="442" r:id="rId10"/>
    <p:sldId id="444" r:id="rId11"/>
    <p:sldId id="445" r:id="rId12"/>
    <p:sldId id="446" r:id="rId13"/>
    <p:sldId id="447" r:id="rId14"/>
    <p:sldId id="363" r:id="rId15"/>
    <p:sldId id="436" r:id="rId16"/>
    <p:sldId id="437" r:id="rId17"/>
    <p:sldId id="448" r:id="rId18"/>
    <p:sldId id="449" r:id="rId19"/>
  </p:sldIdLst>
  <p:sldSz cx="9144000" cy="6858000" type="screen4x3"/>
  <p:notesSz cx="6797675" cy="9928225"/>
  <p:defaultTextStyle>
    <a:defPPr>
      <a:defRPr lang="en-GB"/>
    </a:defPPr>
    <a:lvl1pPr algn="l" rtl="0" fontAlgn="base">
      <a:spcBef>
        <a:spcPct val="0"/>
      </a:spcBef>
      <a:spcAft>
        <a:spcPct val="50000"/>
      </a:spcAft>
      <a:defRPr sz="1200" kern="1200">
        <a:solidFill>
          <a:schemeClr val="bg1"/>
        </a:solidFill>
        <a:latin typeface="Arial" pitchFamily="34" charset="0"/>
        <a:ea typeface="+mn-ea"/>
        <a:cs typeface="Arial" pitchFamily="34" charset="0"/>
      </a:defRPr>
    </a:lvl1pPr>
    <a:lvl2pPr marL="457200" algn="l" rtl="0" fontAlgn="base">
      <a:spcBef>
        <a:spcPct val="0"/>
      </a:spcBef>
      <a:spcAft>
        <a:spcPct val="50000"/>
      </a:spcAft>
      <a:defRPr sz="1200" kern="1200">
        <a:solidFill>
          <a:schemeClr val="bg1"/>
        </a:solidFill>
        <a:latin typeface="Arial" pitchFamily="34" charset="0"/>
        <a:ea typeface="+mn-ea"/>
        <a:cs typeface="Arial" pitchFamily="34" charset="0"/>
      </a:defRPr>
    </a:lvl2pPr>
    <a:lvl3pPr marL="914400" algn="l" rtl="0" fontAlgn="base">
      <a:spcBef>
        <a:spcPct val="0"/>
      </a:spcBef>
      <a:spcAft>
        <a:spcPct val="50000"/>
      </a:spcAft>
      <a:defRPr sz="1200" kern="1200">
        <a:solidFill>
          <a:schemeClr val="bg1"/>
        </a:solidFill>
        <a:latin typeface="Arial" pitchFamily="34" charset="0"/>
        <a:ea typeface="+mn-ea"/>
        <a:cs typeface="Arial" pitchFamily="34" charset="0"/>
      </a:defRPr>
    </a:lvl3pPr>
    <a:lvl4pPr marL="1371600" algn="l" rtl="0" fontAlgn="base">
      <a:spcBef>
        <a:spcPct val="0"/>
      </a:spcBef>
      <a:spcAft>
        <a:spcPct val="50000"/>
      </a:spcAft>
      <a:defRPr sz="1200" kern="1200">
        <a:solidFill>
          <a:schemeClr val="bg1"/>
        </a:solidFill>
        <a:latin typeface="Arial" pitchFamily="34" charset="0"/>
        <a:ea typeface="+mn-ea"/>
        <a:cs typeface="Arial" pitchFamily="34" charset="0"/>
      </a:defRPr>
    </a:lvl4pPr>
    <a:lvl5pPr marL="1828800" algn="l" rtl="0" fontAlgn="base">
      <a:spcBef>
        <a:spcPct val="0"/>
      </a:spcBef>
      <a:spcAft>
        <a:spcPct val="50000"/>
      </a:spcAft>
      <a:defRPr sz="1200" kern="1200">
        <a:solidFill>
          <a:schemeClr val="bg1"/>
        </a:solidFill>
        <a:latin typeface="Arial" pitchFamily="34" charset="0"/>
        <a:ea typeface="+mn-ea"/>
        <a:cs typeface="Arial" pitchFamily="34" charset="0"/>
      </a:defRPr>
    </a:lvl5pPr>
    <a:lvl6pPr marL="2286000" algn="l" defTabSz="914400" rtl="0" eaLnBrk="1" latinLnBrk="0" hangingPunct="1">
      <a:defRPr sz="1200" kern="1200">
        <a:solidFill>
          <a:schemeClr val="bg1"/>
        </a:solidFill>
        <a:latin typeface="Arial" pitchFamily="34" charset="0"/>
        <a:ea typeface="+mn-ea"/>
        <a:cs typeface="Arial" pitchFamily="34" charset="0"/>
      </a:defRPr>
    </a:lvl6pPr>
    <a:lvl7pPr marL="2743200" algn="l" defTabSz="914400" rtl="0" eaLnBrk="1" latinLnBrk="0" hangingPunct="1">
      <a:defRPr sz="1200" kern="1200">
        <a:solidFill>
          <a:schemeClr val="bg1"/>
        </a:solidFill>
        <a:latin typeface="Arial" pitchFamily="34" charset="0"/>
        <a:ea typeface="+mn-ea"/>
        <a:cs typeface="Arial" pitchFamily="34" charset="0"/>
      </a:defRPr>
    </a:lvl7pPr>
    <a:lvl8pPr marL="3200400" algn="l" defTabSz="914400" rtl="0" eaLnBrk="1" latinLnBrk="0" hangingPunct="1">
      <a:defRPr sz="1200" kern="1200">
        <a:solidFill>
          <a:schemeClr val="bg1"/>
        </a:solidFill>
        <a:latin typeface="Arial" pitchFamily="34" charset="0"/>
        <a:ea typeface="+mn-ea"/>
        <a:cs typeface="Arial" pitchFamily="34" charset="0"/>
      </a:defRPr>
    </a:lvl8pPr>
    <a:lvl9pPr marL="3657600" algn="l" defTabSz="914400" rtl="0" eaLnBrk="1" latinLnBrk="0" hangingPunct="1">
      <a:defRPr sz="1200"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39B"/>
    <a:srgbClr val="FF0000"/>
    <a:srgbClr val="414141"/>
    <a:srgbClr val="00AE9E"/>
    <a:srgbClr val="175E54"/>
    <a:srgbClr val="1776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60"/>
  </p:normalViewPr>
  <p:slideViewPr>
    <p:cSldViewPr snapToGrid="0" snapToObjects="1">
      <p:cViewPr>
        <p:scale>
          <a:sx n="63" d="100"/>
          <a:sy n="63" d="100"/>
        </p:scale>
        <p:origin x="-1602" y="-210"/>
      </p:cViewPr>
      <p:guideLst>
        <p:guide orient="horz" pos="1009"/>
        <p:guide orient="horz" pos="3907"/>
        <p:guide orient="horz" pos="1376"/>
        <p:guide pos="5554"/>
        <p:guide pos="3193"/>
        <p:guide pos="207"/>
        <p:guide pos="2886"/>
        <p:guide pos="627"/>
        <p:guide pos="403"/>
      </p:guideLst>
    </p:cSldViewPr>
  </p:slideViewPr>
  <p:notesTextViewPr>
    <p:cViewPr>
      <p:scale>
        <a:sx n="100" d="100"/>
        <a:sy n="100" d="100"/>
      </p:scale>
      <p:origin x="0" y="0"/>
    </p:cViewPr>
  </p:notesTextViewPr>
  <p:sorterViewPr>
    <p:cViewPr>
      <p:scale>
        <a:sx n="100" d="100"/>
        <a:sy n="100" d="100"/>
      </p:scale>
      <p:origin x="0" y="6792"/>
    </p:cViewPr>
  </p:sorterViewPr>
  <p:notesViewPr>
    <p:cSldViewPr snapToGrid="0" snapToObjects="1">
      <p:cViewPr varScale="1">
        <p:scale>
          <a:sx n="80" d="100"/>
          <a:sy n="80" d="100"/>
        </p:scale>
        <p:origin x="-1974"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smtClean="0">
                <a:solidFill>
                  <a:schemeClr val="tx1"/>
                </a:solidFill>
                <a:latin typeface="Arial" charset="0"/>
                <a:cs typeface="Arial" charset="0"/>
              </a:defRPr>
            </a:lvl1pPr>
          </a:lstStyle>
          <a:p>
            <a:pPr>
              <a:defRPr/>
            </a:pPr>
            <a:endParaRPr lang="en-US"/>
          </a:p>
        </p:txBody>
      </p:sp>
      <p:sp>
        <p:nvSpPr>
          <p:cNvPr id="6147"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endParaRPr lang="en-US"/>
          </a:p>
        </p:txBody>
      </p:sp>
      <p:sp>
        <p:nvSpPr>
          <p:cNvPr id="6148"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smtClean="0">
                <a:solidFill>
                  <a:schemeClr val="tx1"/>
                </a:solidFill>
                <a:latin typeface="Arial" charset="0"/>
                <a:cs typeface="Arial" charset="0"/>
              </a:defRPr>
            </a:lvl1pPr>
          </a:lstStyle>
          <a:p>
            <a:pPr>
              <a:defRPr/>
            </a:pPr>
            <a:endParaRPr lang="en-US"/>
          </a:p>
        </p:txBody>
      </p:sp>
      <p:sp>
        <p:nvSpPr>
          <p:cNvPr id="6149"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fld id="{53D67092-2CC6-4AB3-BFE7-11F156D14D10}" type="slidenum">
              <a:rPr lang="en-GB"/>
              <a:pPr>
                <a:defRPr/>
              </a:pPr>
              <a:t>‹#›</a:t>
            </a:fld>
            <a:endParaRPr lang="en-GB"/>
          </a:p>
        </p:txBody>
      </p:sp>
    </p:spTree>
    <p:extLst>
      <p:ext uri="{BB962C8B-B14F-4D97-AF65-F5344CB8AC3E}">
        <p14:creationId xmlns="" xmlns:p14="http://schemas.microsoft.com/office/powerpoint/2010/main" val="2176579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smtClean="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smtClean="0">
                <a:solidFill>
                  <a:schemeClr val="tx1"/>
                </a:solidFill>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Aft>
                <a:spcPct val="0"/>
              </a:spcAft>
              <a:defRPr sz="1200" smtClean="0">
                <a:solidFill>
                  <a:schemeClr val="tx1"/>
                </a:solidFill>
                <a:latin typeface="Arial" charset="0"/>
                <a:cs typeface="Arial" charset="0"/>
              </a:defRPr>
            </a:lvl1pPr>
          </a:lstStyle>
          <a:p>
            <a:pPr>
              <a:defRPr/>
            </a:pPr>
            <a:fld id="{D27840F8-0624-4E4B-9AD0-E0F2AE8DEA3B}" type="slidenum">
              <a:rPr lang="en-GB"/>
              <a:pPr>
                <a:defRPr/>
              </a:pPr>
              <a:t>‹#›</a:t>
            </a:fld>
            <a:endParaRPr lang="en-GB"/>
          </a:p>
        </p:txBody>
      </p:sp>
    </p:spTree>
    <p:extLst>
      <p:ext uri="{BB962C8B-B14F-4D97-AF65-F5344CB8AC3E}">
        <p14:creationId xmlns="" xmlns:p14="http://schemas.microsoft.com/office/powerpoint/2010/main" val="171436032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6"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a:t>
            </a:fld>
            <a:endParaRPr lang="en-GB"/>
          </a:p>
        </p:txBody>
      </p:sp>
    </p:spTree>
    <p:extLst>
      <p:ext uri="{BB962C8B-B14F-4D97-AF65-F5344CB8AC3E}">
        <p14:creationId xmlns="" xmlns:p14="http://schemas.microsoft.com/office/powerpoint/2010/main" val="238529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10</a:t>
            </a:fld>
            <a:endParaRPr lang="en-GB"/>
          </a:p>
        </p:txBody>
      </p:sp>
    </p:spTree>
    <p:extLst>
      <p:ext uri="{BB962C8B-B14F-4D97-AF65-F5344CB8AC3E}">
        <p14:creationId xmlns="" xmlns:p14="http://schemas.microsoft.com/office/powerpoint/2010/main" val="20039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11</a:t>
            </a:fld>
            <a:endParaRPr lang="en-GB"/>
          </a:p>
        </p:txBody>
      </p:sp>
    </p:spTree>
    <p:extLst>
      <p:ext uri="{BB962C8B-B14F-4D97-AF65-F5344CB8AC3E}">
        <p14:creationId xmlns="" xmlns:p14="http://schemas.microsoft.com/office/powerpoint/2010/main" val="86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12</a:t>
            </a:fld>
            <a:endParaRPr lang="en-GB"/>
          </a:p>
        </p:txBody>
      </p:sp>
    </p:spTree>
    <p:extLst>
      <p:ext uri="{BB962C8B-B14F-4D97-AF65-F5344CB8AC3E}">
        <p14:creationId xmlns="" xmlns:p14="http://schemas.microsoft.com/office/powerpoint/2010/main" val="35682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2</a:t>
            </a:fld>
            <a:endParaRPr lang="en-GB"/>
          </a:p>
        </p:txBody>
      </p:sp>
    </p:spTree>
    <p:extLst>
      <p:ext uri="{BB962C8B-B14F-4D97-AF65-F5344CB8AC3E}">
        <p14:creationId xmlns="" xmlns:p14="http://schemas.microsoft.com/office/powerpoint/2010/main" val="359318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3</a:t>
            </a:fld>
            <a:endParaRPr lang="en-GB"/>
          </a:p>
        </p:txBody>
      </p:sp>
    </p:spTree>
    <p:extLst>
      <p:ext uri="{BB962C8B-B14F-4D97-AF65-F5344CB8AC3E}">
        <p14:creationId xmlns="" xmlns:p14="http://schemas.microsoft.com/office/powerpoint/2010/main" val="26516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4</a:t>
            </a:fld>
            <a:endParaRPr lang="en-GB"/>
          </a:p>
        </p:txBody>
      </p:sp>
    </p:spTree>
    <p:extLst>
      <p:ext uri="{BB962C8B-B14F-4D97-AF65-F5344CB8AC3E}">
        <p14:creationId xmlns="" xmlns:p14="http://schemas.microsoft.com/office/powerpoint/2010/main" val="265165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5</a:t>
            </a:fld>
            <a:endParaRPr lang="en-GB"/>
          </a:p>
        </p:txBody>
      </p:sp>
    </p:spTree>
    <p:extLst>
      <p:ext uri="{BB962C8B-B14F-4D97-AF65-F5344CB8AC3E}">
        <p14:creationId xmlns="" xmlns:p14="http://schemas.microsoft.com/office/powerpoint/2010/main" val="265165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6</a:t>
            </a:fld>
            <a:endParaRPr lang="en-GB"/>
          </a:p>
        </p:txBody>
      </p:sp>
    </p:spTree>
    <p:extLst>
      <p:ext uri="{BB962C8B-B14F-4D97-AF65-F5344CB8AC3E}">
        <p14:creationId xmlns="" xmlns:p14="http://schemas.microsoft.com/office/powerpoint/2010/main" val="265165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7</a:t>
            </a:fld>
            <a:endParaRPr lang="en-GB"/>
          </a:p>
        </p:txBody>
      </p:sp>
    </p:spTree>
    <p:extLst>
      <p:ext uri="{BB962C8B-B14F-4D97-AF65-F5344CB8AC3E}">
        <p14:creationId xmlns="" xmlns:p14="http://schemas.microsoft.com/office/powerpoint/2010/main" val="265165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8</a:t>
            </a:fld>
            <a:endParaRPr lang="en-GB"/>
          </a:p>
        </p:txBody>
      </p:sp>
    </p:spTree>
    <p:extLst>
      <p:ext uri="{BB962C8B-B14F-4D97-AF65-F5344CB8AC3E}">
        <p14:creationId xmlns="" xmlns:p14="http://schemas.microsoft.com/office/powerpoint/2010/main" val="265165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7840F8-0624-4E4B-9AD0-E0F2AE8DEA3B}" type="slidenum">
              <a:rPr lang="en-GB" smtClean="0"/>
              <a:pPr>
                <a:defRPr/>
              </a:pPr>
              <a:t>9</a:t>
            </a:fld>
            <a:endParaRPr lang="en-GB"/>
          </a:p>
        </p:txBody>
      </p:sp>
    </p:spTree>
    <p:extLst>
      <p:ext uri="{BB962C8B-B14F-4D97-AF65-F5344CB8AC3E}">
        <p14:creationId xmlns="" xmlns:p14="http://schemas.microsoft.com/office/powerpoint/2010/main" val="265165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8" name="Text Placeholder 7" descr="First level - paragraph text&#10;Second level - bullet 1&#10;Third level - bullet 2&#10;&#10;No more than 100 words per slide"/>
          <p:cNvSpPr>
            <a:spLocks noGrp="1"/>
          </p:cNvSpPr>
          <p:nvPr>
            <p:ph type="body" sz="quarter" idx="13"/>
          </p:nvPr>
        </p:nvSpPr>
        <p:spPr>
          <a:xfrm>
            <a:off x="720725" y="1080000"/>
            <a:ext cx="7560000" cy="4860000"/>
          </a:xfrm>
        </p:spPr>
        <p:txBody>
          <a:bodyPr/>
          <a:lstStyle>
            <a:lvl1pPr>
              <a:spcBef>
                <a:spcPts val="1200"/>
              </a:spcBef>
              <a:defRPr/>
            </a:lvl1pPr>
            <a:lvl2pPr marL="360000" indent="-360000">
              <a:spcBef>
                <a:spcPts val="300"/>
              </a:spcBef>
              <a:spcAft>
                <a:spcPts val="300"/>
              </a:spcAft>
              <a:defRPr/>
            </a:lvl2pPr>
            <a:lvl3pPr marL="720000" indent="-360000">
              <a:spcBef>
                <a:spcPts val="300"/>
              </a:spcBef>
              <a:spcAft>
                <a:spcPts val="300"/>
              </a:spcAft>
              <a:defRPr/>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57412146-93C3-499F-84E7-7DE1DAC159B5}" type="datetime3">
              <a:rPr lang="en-GB" smtClean="0"/>
              <a:pPr/>
              <a:t>6 January, 2016</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197548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 xmlns:p14="http://schemas.microsoft.com/office/powerpoint/2010/main" val="36781545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prstGeom prst="rect">
            <a:avLst/>
          </a:prstGeo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5F0614-D48B-4003-BE34-3F5BBA0B2A8C}" type="datetime3">
              <a:rPr lang="en-GB" smtClean="0"/>
              <a:pPr/>
              <a:t>6 January, 2016</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a:p>
        </p:txBody>
      </p:sp>
      <p:sp>
        <p:nvSpPr>
          <p:cNvPr id="5" name="Slide Number Placeholder 4"/>
          <p:cNvSpPr>
            <a:spLocks noGrp="1"/>
          </p:cNvSpPr>
          <p:nvPr>
            <p:ph type="sldNum" sz="quarter" idx="12"/>
          </p:nvPr>
        </p:nvSpPr>
        <p:spPr/>
        <p:txBody>
          <a:bodyPr/>
          <a:lstStyle/>
          <a:p>
            <a:fld id="{FA83B8D6-F8CB-465E-A3F9-C0CB9076341A}" type="slidenum">
              <a:rPr lang="en-GB" smtClean="0"/>
              <a:pPr/>
              <a:t>‹#›</a:t>
            </a:fld>
            <a:endParaRPr lang="en-GB"/>
          </a:p>
        </p:txBody>
      </p:sp>
    </p:spTree>
    <p:extLst>
      <p:ext uri="{BB962C8B-B14F-4D97-AF65-F5344CB8AC3E}">
        <p14:creationId xmlns="" xmlns:p14="http://schemas.microsoft.com/office/powerpoint/2010/main" val="14422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3"/>
          </p:nvPr>
        </p:nvSpPr>
        <p:spPr>
          <a:xfrm>
            <a:off x="0" y="0"/>
            <a:ext cx="9144000" cy="6858000"/>
          </a:xfrm>
          <a:prstGeom prst="rect">
            <a:avLst/>
          </a:prstGeom>
        </p:spPr>
        <p:txBody>
          <a:bodyPr/>
          <a:lstStyle/>
          <a:p>
            <a:endParaRPr lang="en-GB" dirty="0"/>
          </a:p>
        </p:txBody>
      </p:sp>
      <p:sp>
        <p:nvSpPr>
          <p:cNvPr id="11" name="Text Placeholder 10" descr="No more than 50 words should go in this box. You can change the fill colour and transparency so that it is more legible on different images."/>
          <p:cNvSpPr>
            <a:spLocks noGrp="1"/>
          </p:cNvSpPr>
          <p:nvPr>
            <p:ph type="body" sz="quarter" idx="14"/>
          </p:nvPr>
        </p:nvSpPr>
        <p:spPr>
          <a:xfrm>
            <a:off x="5343527" y="2000251"/>
            <a:ext cx="3533775" cy="4514851"/>
          </a:xfrm>
          <a:prstGeom prst="rect">
            <a:avLst/>
          </a:prstGeom>
          <a:solidFill>
            <a:schemeClr val="bg1">
              <a:alpha val="50000"/>
            </a:schemeClr>
          </a:solidFill>
        </p:spPr>
        <p:txBody>
          <a:bodyPr/>
          <a:lstStyle>
            <a:lvl1pPr marL="0" indent="0">
              <a:buNone/>
              <a:defRPr sz="1800" b="1"/>
            </a:lvl1pPr>
            <a:lvl2pPr marL="0" indent="0">
              <a:buFont typeface="Arial" pitchFamily="34" charset="0"/>
              <a:buNone/>
              <a:defRPr sz="1400"/>
            </a:lvl2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2007926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gular title">
    <p:bg bwMode="gray">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720725" y="1440001"/>
            <a:ext cx="6584950" cy="2552700"/>
          </a:xfrm>
        </p:spPr>
        <p:txBody>
          <a:bodyPr/>
          <a:lstStyle>
            <a:lvl2pPr>
              <a:spcBef>
                <a:spcPts val="2400"/>
              </a:spcBef>
              <a:defRPr/>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3"/>
          </p:nvPr>
        </p:nvSpPr>
        <p:spPr/>
        <p:txBody>
          <a:bodyPr/>
          <a:lstStyle/>
          <a:p>
            <a:fld id="{74472D6D-51AE-4352-B8AB-77D2A23B5916}" type="datetime3">
              <a:rPr lang="en-GB" smtClean="0"/>
              <a:pPr/>
              <a:t>6 January, 2016</a:t>
            </a:fld>
            <a:endParaRPr lang="en-GB" dirty="0"/>
          </a:p>
        </p:txBody>
      </p:sp>
    </p:spTree>
    <p:extLst>
      <p:ext uri="{BB962C8B-B14F-4D97-AF65-F5344CB8AC3E}">
        <p14:creationId xmlns="" xmlns:p14="http://schemas.microsoft.com/office/powerpoint/2010/main" val="3284310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descr="First level - paragraph text&#10;Second level - bullet 1&#10;Third level - bullet 2&#10;&#10;Two column layout to allow comparison&#10;No more than 100 words per slide"/>
          <p:cNvSpPr>
            <a:spLocks noGrp="1"/>
          </p:cNvSpPr>
          <p:nvPr>
            <p:ph type="body" sz="quarter" idx="13"/>
          </p:nvPr>
        </p:nvSpPr>
        <p:spPr>
          <a:xfrm>
            <a:off x="720725" y="1080000"/>
            <a:ext cx="7560000" cy="4860000"/>
          </a:xfrm>
        </p:spPr>
        <p:txBody>
          <a:bodyPr numCol="2" spcCol="360000">
            <a:normAutofit/>
          </a:bodyPr>
          <a:lstStyle>
            <a:lvl1pPr marL="0" indent="0">
              <a:lnSpc>
                <a:spcPts val="2400"/>
              </a:lnSpc>
              <a:spcBef>
                <a:spcPts val="300"/>
              </a:spcBef>
              <a:spcAft>
                <a:spcPts val="300"/>
              </a:spcAft>
              <a:buNone/>
              <a:defRPr sz="2000"/>
            </a:lvl1pPr>
            <a:lvl2pPr marL="360000" indent="-360000">
              <a:spcBef>
                <a:spcPts val="300"/>
              </a:spcBef>
              <a:spcAft>
                <a:spcPts val="300"/>
              </a:spcAft>
              <a:buFont typeface="Arial" pitchFamily="34" charset="0"/>
              <a:buChar char="•"/>
              <a:defRPr sz="1800"/>
            </a:lvl2pPr>
            <a:lvl3pPr marL="720000" indent="-360000">
              <a:spcBef>
                <a:spcPts val="300"/>
              </a:spcBef>
              <a:spcAft>
                <a:spcPts val="300"/>
              </a:spcAft>
              <a:defRPr sz="1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1EEB29D1-42DB-467E-84D9-4064B4F12D8F}" type="datetime3">
              <a:rPr lang="en-GB" smtClean="0"/>
              <a:pPr/>
              <a:t>6 January, 2016</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1678838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5"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defRPr/>
            </a:lvl2pPr>
            <a:lvl3pPr marL="720000" indent="-360000">
              <a:spcBef>
                <a:spcPts val="300"/>
              </a:spcBef>
              <a:spcAft>
                <a:spcPts val="300"/>
              </a:spcAft>
              <a:defRPr/>
            </a:lvl3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743450" y="1079500"/>
            <a:ext cx="3780000" cy="4860000"/>
          </a:xfrm>
        </p:spPr>
        <p:txBody>
          <a:bodyPr/>
          <a:lstStyle/>
          <a:p>
            <a:r>
              <a:rPr lang="en-US" smtClean="0"/>
              <a:t>Click icon to add picture</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AFD595B9-053D-465B-B83B-F88B5A46D091}" type="datetime3">
              <a:rPr lang="en-GB" smtClean="0"/>
              <a:pPr/>
              <a:t>6 January, 2016</a:t>
            </a:fld>
            <a:endParaRPr lang="en-GB" dirty="0"/>
          </a:p>
        </p:txBody>
      </p:sp>
      <p:sp>
        <p:nvSpPr>
          <p:cNvPr id="10"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1102226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675186"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defRPr/>
            </a:lvl2pPr>
            <a:lvl3pPr marL="720000" indent="-360000">
              <a:spcBef>
                <a:spcPts val="300"/>
              </a:spcBef>
              <a:spcAft>
                <a:spcPts val="300"/>
              </a:spcAft>
              <a:defRPr/>
            </a:lvl3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00" y="1079500"/>
            <a:ext cx="3780000" cy="4860000"/>
          </a:xfrm>
        </p:spPr>
        <p:txBody>
          <a:bodyPr/>
          <a:lstStyle/>
          <a:p>
            <a:r>
              <a:rPr lang="en-US" smtClean="0"/>
              <a:t>Click icon to add picture</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A2F3D399-7AB6-4FE0-AD0E-66CE46D753F0}" type="datetime3">
              <a:rPr lang="en-GB" smtClean="0"/>
              <a:pPr/>
              <a:t>6 January, 2016</a:t>
            </a:fld>
            <a:endParaRPr lang="en-GB" dirty="0"/>
          </a:p>
        </p:txBody>
      </p:sp>
      <p:sp>
        <p:nvSpPr>
          <p:cNvPr id="10"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401225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p:cNvSpPr>
            <a:spLocks noGrp="1"/>
          </p:cNvSpPr>
          <p:nvPr>
            <p:ph type="chart" sz="quarter" idx="15"/>
          </p:nvPr>
        </p:nvSpPr>
        <p:spPr>
          <a:xfrm>
            <a:off x="4743450" y="1079500"/>
            <a:ext cx="3780000" cy="4860000"/>
          </a:xfrm>
        </p:spPr>
        <p:txBody>
          <a:bodyPr/>
          <a:lstStyle/>
          <a:p>
            <a:r>
              <a:rPr lang="en-US" smtClean="0"/>
              <a:t>Click icon to add chart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20725"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defRPr/>
            </a:lvl2pPr>
            <a:lvl3pPr marL="720000" indent="-360000">
              <a:spcBef>
                <a:spcPts val="300"/>
              </a:spcBef>
              <a:spcAft>
                <a:spcPts val="300"/>
              </a:spcAft>
              <a:defRPr/>
            </a:lvl3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CD9E91CE-6A2A-454B-9E69-8BE9603F4881}" type="datetime3">
              <a:rPr lang="en-GB" smtClean="0"/>
              <a:pPr/>
              <a:t>6 January, 2016</a:t>
            </a:fld>
            <a:endParaRPr lang="en-GB" dirty="0"/>
          </a:p>
        </p:txBody>
      </p:sp>
      <p:sp>
        <p:nvSpPr>
          <p:cNvPr id="10"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42383950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p:cNvSpPr>
            <a:spLocks noGrp="1"/>
          </p:cNvSpPr>
          <p:nvPr>
            <p:ph type="chart" sz="quarter" idx="15"/>
          </p:nvPr>
        </p:nvSpPr>
        <p:spPr>
          <a:xfrm>
            <a:off x="720724" y="1079500"/>
            <a:ext cx="3780000" cy="4860000"/>
          </a:xfrm>
        </p:spPr>
        <p:txBody>
          <a:bodyPr/>
          <a:lstStyle/>
          <a:p>
            <a:r>
              <a:rPr lang="en-US" smtClean="0"/>
              <a:t>Click icon to add chart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675186" y="1080000"/>
            <a:ext cx="3780000" cy="4860000"/>
          </a:xfrm>
        </p:spPr>
        <p:txBody>
          <a:bodyPr/>
          <a:lstStyle>
            <a:lvl1pPr>
              <a:lnSpc>
                <a:spcPts val="2400"/>
              </a:lnSpc>
              <a:spcBef>
                <a:spcPts val="300"/>
              </a:spcBef>
              <a:spcAft>
                <a:spcPts val="300"/>
              </a:spcAft>
              <a:defRPr sz="2000"/>
            </a:lvl1pPr>
            <a:lvl2pPr marL="360000" indent="-360000">
              <a:spcBef>
                <a:spcPts val="300"/>
              </a:spcBef>
              <a:spcAft>
                <a:spcPts val="300"/>
              </a:spcAft>
              <a:buClr>
                <a:srgbClr val="00539B"/>
              </a:buClr>
              <a:defRPr/>
            </a:lvl2pPr>
            <a:lvl3pPr marL="720000" indent="-360000">
              <a:spcBef>
                <a:spcPts val="300"/>
              </a:spcBef>
              <a:spcAft>
                <a:spcPts val="300"/>
              </a:spcAft>
              <a:buClr>
                <a:srgbClr val="00539B"/>
              </a:buClr>
              <a:defRPr/>
            </a:lvl3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628751EB-B0F2-4597-97CD-4EE1D163A0C2}" type="datetime3">
              <a:rPr lang="en-GB" smtClean="0"/>
              <a:pPr/>
              <a:t>6 January, 2016</a:t>
            </a:fld>
            <a:endParaRPr lang="en-GB" dirty="0"/>
          </a:p>
        </p:txBody>
      </p:sp>
      <p:sp>
        <p:nvSpPr>
          <p:cNvPr id="10"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1"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3077871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p:cNvSpPr>
            <a:spLocks noGrp="1"/>
          </p:cNvSpPr>
          <p:nvPr>
            <p:ph type="chart" sz="quarter" idx="13"/>
          </p:nvPr>
        </p:nvSpPr>
        <p:spPr>
          <a:xfrm>
            <a:off x="720725" y="1080000"/>
            <a:ext cx="7560000" cy="5040000"/>
          </a:xfrm>
        </p:spPr>
        <p:txBody>
          <a:bodyPr/>
          <a:lstStyle/>
          <a:p>
            <a:r>
              <a:rPr lang="en-US" smtClean="0"/>
              <a:t>Click icon to add chart</a:t>
            </a:r>
            <a:endParaRPr lang="en-GB" dirty="0"/>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C29E3C6E-5EC1-47DA-A4FC-9D6DD68C5FB4}" type="datetime3">
              <a:rPr lang="en-GB" smtClean="0"/>
              <a:pPr/>
              <a:t>6 January, 2016</a:t>
            </a:fld>
            <a:endParaRPr lang="en-GB" dirty="0"/>
          </a:p>
        </p:txBody>
      </p:sp>
      <p:sp>
        <p:nvSpPr>
          <p:cNvPr id="8"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15077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Media Placeholder 6" descr="Videos can add a dynamic element to your presentation. View the EBRD's library at: http://www.ebrd.com/pages/news/media/video.shtml&#10;Email photos@ebrd.com for video files.&#10;Be aware that embedding video can significantly increase file size. If you have an internet connection play the file directly from ebrd.com. &#10;NB you will need sound!"/>
          <p:cNvSpPr>
            <a:spLocks noGrp="1"/>
          </p:cNvSpPr>
          <p:nvPr>
            <p:ph type="media" sz="quarter" idx="13"/>
          </p:nvPr>
        </p:nvSpPr>
        <p:spPr>
          <a:xfrm>
            <a:off x="720725" y="1080000"/>
            <a:ext cx="7560000" cy="5040000"/>
          </a:xfrm>
        </p:spPr>
        <p:txBody>
          <a:bodyPr/>
          <a:lstStyle/>
          <a:p>
            <a:r>
              <a:rPr lang="en-US" smtClean="0"/>
              <a:t>Click icon to add media</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F4B94573-E0E1-4D69-B3D8-60D032F64FBE}" type="datetime3">
              <a:rPr lang="en-GB" smtClean="0"/>
              <a:pPr/>
              <a:t>6 January, 2016</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115869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p:cNvSpPr>
            <a:spLocks noGrp="1"/>
          </p:cNvSpPr>
          <p:nvPr>
            <p:ph type="dgm" sz="quarter" idx="13"/>
          </p:nvPr>
        </p:nvSpPr>
        <p:spPr>
          <a:xfrm>
            <a:off x="720725" y="1080000"/>
            <a:ext cx="7560000" cy="5040000"/>
          </a:xfrm>
        </p:spPr>
        <p:txBody>
          <a:bodyPr/>
          <a:lstStyle/>
          <a:p>
            <a:r>
              <a:rPr lang="en-US" smtClean="0"/>
              <a:t>Click icon to add SmartArt graphic</a:t>
            </a:r>
            <a:endParaRPr lang="en-GB" dirty="0"/>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87594733-CC39-4EA0-B8FD-E2F4FDDCCFDC}" type="datetime3">
              <a:rPr lang="en-GB" smtClean="0"/>
              <a:pPr/>
              <a:t>6 January, 2016</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354809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screen">
            <a:extLst>
              <a:ext uri="{28A0092B-C50C-407E-A947-70E740481C1C}">
                <a14:useLocalDpi xmlns="" xmlns:a14="http://schemas.microsoft.com/office/drawing/2010/main"/>
              </a:ext>
            </a:extLst>
          </a:blip>
          <a:stretch>
            <a:fillRect/>
          </a:stretch>
        </p:blipFill>
        <p:spPr bwMode="ltGray">
          <a:xfrm>
            <a:off x="0" y="0"/>
            <a:ext cx="9144000" cy="6858000"/>
          </a:xfrm>
          <a:prstGeom prst="rect">
            <a:avLst/>
          </a:prstGeom>
        </p:spPr>
      </p:pic>
      <p:sp>
        <p:nvSpPr>
          <p:cNvPr id="2" name="Title Placeholder 1" descr="Ideally your title should fit on one line."/>
          <p:cNvSpPr>
            <a:spLocks noGrp="1"/>
          </p:cNvSpPr>
          <p:nvPr>
            <p:ph type="title"/>
          </p:nvPr>
        </p:nvSpPr>
        <p:spPr>
          <a:xfrm>
            <a:off x="720000" y="0"/>
            <a:ext cx="6336582" cy="847725"/>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3" name="Text Placeholder 2" descr="First level - paragraph text&#10;Second level - bullet 1&#10;Third level - bullet 2&#10;&#10;No more than 100 words per slide"/>
          <p:cNvSpPr>
            <a:spLocks noGrp="1"/>
          </p:cNvSpPr>
          <p:nvPr>
            <p:ph type="body" idx="1"/>
          </p:nvPr>
        </p:nvSpPr>
        <p:spPr>
          <a:xfrm>
            <a:off x="720000" y="1079999"/>
            <a:ext cx="7560000" cy="4860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A6BEF344-74BE-4833-984E-ADED5F556EA3}" type="datetime3">
              <a:rPr lang="en-GB" smtClean="0"/>
              <a:pPr/>
              <a:t>6 January, 2016</a:t>
            </a:fld>
            <a:endParaRPr lang="en-GB" dirty="0"/>
          </a:p>
        </p:txBody>
      </p:sp>
      <p:sp>
        <p:nvSpPr>
          <p:cNvPr id="5"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endParaRPr lang="en-GB" dirty="0" smtClean="0"/>
          </a:p>
        </p:txBody>
      </p:sp>
      <p:sp>
        <p:nvSpPr>
          <p:cNvPr id="6"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 xmlns:p14="http://schemas.microsoft.com/office/powerpoint/2010/main" val="3160320373"/>
      </p:ext>
    </p:extLst>
  </p:cSld>
  <p:clrMap bg1="lt1" tx1="dk1" bg2="lt2" tx2="dk2" accent1="accent1" accent2="accent2" accent3="accent3" accent4="accent4" accent5="accent5" accent6="accent6" hlink="hlink" folHlink="folHlink"/>
  <p:sldLayoutIdLst>
    <p:sldLayoutId id="2147483755" r:id="rId1"/>
    <p:sldLayoutId id="2147483754" r:id="rId2"/>
    <p:sldLayoutId id="2147483758" r:id="rId3"/>
    <p:sldLayoutId id="2147483759" r:id="rId4"/>
    <p:sldLayoutId id="2147483763" r:id="rId5"/>
    <p:sldLayoutId id="2147483764" r:id="rId6"/>
    <p:sldLayoutId id="2147483762" r:id="rId7"/>
    <p:sldLayoutId id="2147483765" r:id="rId8"/>
    <p:sldLayoutId id="2147483766" r:id="rId9"/>
    <p:sldLayoutId id="2147483769" r:id="rId10"/>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79" y="283"/>
            <a:ext cx="9143245" cy="6857435"/>
          </a:xfrm>
          <a:prstGeom prst="rect">
            <a:avLst/>
          </a:prstGeom>
        </p:spPr>
      </p:pic>
      <p:sp>
        <p:nvSpPr>
          <p:cNvPr id="2" name="Title Placeholder 1" descr="Ideally your title should fit on one line."/>
          <p:cNvSpPr>
            <a:spLocks noGrp="1"/>
          </p:cNvSpPr>
          <p:nvPr>
            <p:ph type="title"/>
          </p:nvPr>
        </p:nvSpPr>
        <p:spPr>
          <a:xfrm>
            <a:off x="720000" y="0"/>
            <a:ext cx="6336582" cy="847725"/>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4"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6AA3F-5218-4581-8298-56132045F9AE}" type="datetime3">
              <a:rPr lang="en-GB" smtClean="0"/>
              <a:pPr/>
              <a:t>6 January, 2016</a:t>
            </a:fld>
            <a:endParaRPr lang="en-GB" dirty="0"/>
          </a:p>
        </p:txBody>
      </p:sp>
      <p:sp>
        <p:nvSpPr>
          <p:cNvPr id="5" name="Footer Placeholder 4"/>
          <p:cNvSpPr>
            <a:spLocks noGrp="1"/>
          </p:cNvSpPr>
          <p:nvPr>
            <p:ph type="ftr" sz="quarter" idx="3"/>
          </p:nvPr>
        </p:nvSpPr>
        <p:spPr>
          <a:xfrm>
            <a:off x="3124200" y="64706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European Bank for Reconstruction and Development 2012</a:t>
            </a:r>
            <a:endParaRPr lang="en-GB"/>
          </a:p>
        </p:txBody>
      </p:sp>
      <p:sp>
        <p:nvSpPr>
          <p:cNvPr id="6"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3B8D6-F8CB-465E-A3F9-C0CB9076341A}" type="slidenum">
              <a:rPr lang="en-GB" smtClean="0"/>
              <a:pPr/>
              <a:t>‹#›</a:t>
            </a:fld>
            <a:endParaRPr lang="en-GB"/>
          </a:p>
        </p:txBody>
      </p:sp>
    </p:spTree>
    <p:extLst>
      <p:ext uri="{BB962C8B-B14F-4D97-AF65-F5344CB8AC3E}">
        <p14:creationId xmlns="" xmlns:p14="http://schemas.microsoft.com/office/powerpoint/2010/main" val="3136063710"/>
      </p:ext>
    </p:extLst>
  </p:cSld>
  <p:clrMap bg1="lt1" tx1="dk1" bg2="lt2" tx2="dk2" accent1="accent1" accent2="accent2" accent3="accent3" accent4="accent4" accent5="accent5" accent6="accent6" hlink="hlink" folHlink="folHlink"/>
  <p:sldLayoutIdLst>
    <p:sldLayoutId id="2147483768" r:id="rId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 xmlns:p14="http://schemas.microsoft.com/office/powerpoint/2010/main" val="3865564939"/>
      </p:ext>
    </p:extLst>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539B"/>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539B"/>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bwMode="ltGray">
          <a:xfrm>
            <a:off x="0" y="0"/>
            <a:ext cx="9144000" cy="6858000"/>
          </a:xfrm>
          <a:prstGeom prst="rect">
            <a:avLst/>
          </a:prstGeom>
        </p:spPr>
      </p:pic>
      <p:sp>
        <p:nvSpPr>
          <p:cNvPr id="3" name="Text Placeholder 2"/>
          <p:cNvSpPr>
            <a:spLocks noGrp="1"/>
          </p:cNvSpPr>
          <p:nvPr>
            <p:ph type="body" idx="1"/>
          </p:nvPr>
        </p:nvSpPr>
        <p:spPr>
          <a:xfrm>
            <a:off x="720000" y="1440001"/>
            <a:ext cx="8229600" cy="1989000"/>
          </a:xfrm>
          <a:prstGeom prst="rect">
            <a:avLst/>
          </a:prstGeom>
        </p:spPr>
        <p:txBody>
          <a:bodyPr vert="horz" lIns="0" tIns="0" rIns="0" bIns="0" rtlCol="0">
            <a:normAutofit/>
          </a:bodyPr>
          <a:lstStyle/>
          <a:p>
            <a:pPr lvl="0"/>
            <a:r>
              <a:rPr lang="en-US" dirty="0" smtClean="0"/>
              <a:t>Click to edit Master text styles</a:t>
            </a:r>
          </a:p>
          <a:p>
            <a:pPr lvl="1"/>
            <a:r>
              <a:rPr lang="en-US" dirty="0" smtClean="0"/>
              <a:t>Presenter’s name and title</a:t>
            </a:r>
          </a:p>
        </p:txBody>
      </p:sp>
      <p:sp>
        <p:nvSpPr>
          <p:cNvPr id="4" name="Date Placeholder 3"/>
          <p:cNvSpPr>
            <a:spLocks noGrp="1"/>
          </p:cNvSpPr>
          <p:nvPr>
            <p:ph type="dt" sz="half" idx="2"/>
          </p:nvPr>
        </p:nvSpPr>
        <p:spPr>
          <a:xfrm>
            <a:off x="720000" y="5040000"/>
            <a:ext cx="2133600" cy="365125"/>
          </a:xfrm>
          <a:prstGeom prst="rect">
            <a:avLst/>
          </a:prstGeom>
        </p:spPr>
        <p:txBody>
          <a:bodyPr vert="horz" lIns="0" tIns="0" rIns="0" bIns="0" rtlCol="0" anchor="ctr"/>
          <a:lstStyle>
            <a:lvl1pPr algn="l">
              <a:defRPr sz="1200">
                <a:solidFill>
                  <a:schemeClr val="bg1"/>
                </a:solidFill>
              </a:defRPr>
            </a:lvl1pPr>
          </a:lstStyle>
          <a:p>
            <a:fld id="{B88F9A6B-016C-4B8C-8020-77E0070AEEAA}" type="datetime3">
              <a:rPr lang="en-GB" smtClean="0"/>
              <a:pPr/>
              <a:t>6 January, 2016</a:t>
            </a:fld>
            <a:endParaRPr lang="en-GB" dirty="0"/>
          </a:p>
        </p:txBody>
      </p:sp>
    </p:spTree>
    <p:extLst>
      <p:ext uri="{BB962C8B-B14F-4D97-AF65-F5344CB8AC3E}">
        <p14:creationId xmlns="" xmlns:p14="http://schemas.microsoft.com/office/powerpoint/2010/main" val="3315987675"/>
      </p:ext>
    </p:extLst>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600" kern="1200">
          <a:solidFill>
            <a:schemeClr val="tx1">
              <a:lumMod val="85000"/>
              <a:lumOff val="15000"/>
            </a:schemeClr>
          </a:solidFill>
          <a:latin typeface="Arial" pitchFamily="34" charset="0"/>
          <a:ea typeface="+mn-ea"/>
          <a:cs typeface="Arial" pitchFamily="34" charset="0"/>
        </a:defRPr>
      </a:lvl1pPr>
      <a:lvl2pPr marL="0" indent="0" algn="l" defTabSz="914400" rtl="0" eaLnBrk="1" latinLnBrk="0" hangingPunct="1">
        <a:spcBef>
          <a:spcPts val="2400"/>
        </a:spcBef>
        <a:buFont typeface="Arial" pitchFamily="34" charset="0"/>
        <a:buNone/>
        <a:defRPr sz="2400" kern="1200">
          <a:solidFill>
            <a:srgbClr val="17767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bilityplans.eu/" TargetMode="External"/><Relationship Id="rId2" Type="http://schemas.openxmlformats.org/officeDocument/2006/relationships/hyperlink" Target="http://www.inforegio.ro/ro/por-2014-2020/documente-suport.html" TargetMode="External"/><Relationship Id="rId1" Type="http://schemas.openxmlformats.org/officeDocument/2006/relationships/slideLayout" Target="../slideLayouts/slideLayout2.xml"/><Relationship Id="rId5" Type="http://schemas.openxmlformats.org/officeDocument/2006/relationships/hyperlink" Target="http://ec.europa.eu/transport/themes/urban/urban_mobility/index_en.htm" TargetMode="External"/><Relationship Id="rId4" Type="http://schemas.openxmlformats.org/officeDocument/2006/relationships/hyperlink" Target="http://www.civitas-initiativ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ec.europa.eu/transport/themes/urban/urban_mobility/ump_en.htm"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hyperlink" Target="http://www.eltis.org/" TargetMode="External"/><Relationship Id="rId4" Type="http://schemas.openxmlformats.org/officeDocument/2006/relationships/hyperlink" Target="http://ec.europa.eu/transport/themes/urba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0" y="0"/>
            <a:ext cx="6830951" cy="866899"/>
          </a:xfrm>
        </p:spPr>
        <p:txBody>
          <a:bodyPr>
            <a:normAutofit fontScale="90000"/>
          </a:bodyPr>
          <a:lstStyle/>
          <a:p>
            <a:pPr lvl="0"/>
            <a:r>
              <a:rPr lang="fr-FR" sz="2000" b="1" dirty="0" smtClean="0"/>
              <a:t/>
            </a:r>
            <a:br>
              <a:rPr lang="fr-FR" sz="2000" b="1" dirty="0" smtClean="0"/>
            </a:br>
            <a:r>
              <a:rPr lang="fr-FR" sz="2000" b="1" dirty="0" smtClean="0"/>
              <a:t/>
            </a:r>
            <a:br>
              <a:rPr lang="fr-FR" sz="2000" b="1" dirty="0" smtClean="0"/>
            </a:br>
            <a:r>
              <a:rPr lang="fr-FR" sz="2000" b="1" dirty="0"/>
              <a:t/>
            </a:r>
            <a:br>
              <a:rPr lang="fr-FR" sz="2000" b="1" dirty="0"/>
            </a:br>
            <a:r>
              <a:rPr lang="fr-FR" sz="2000" b="1" dirty="0" smtClean="0"/>
              <a:t/>
            </a:r>
            <a:br>
              <a:rPr lang="fr-FR" sz="2000" b="1" dirty="0" smtClean="0"/>
            </a:br>
            <a:r>
              <a:rPr lang="fr-FR" sz="2000" b="1" dirty="0"/>
              <a:t/>
            </a:r>
            <a:br>
              <a:rPr lang="fr-FR" sz="2000" b="1" dirty="0"/>
            </a:br>
            <a:r>
              <a:rPr lang="fr-FR" sz="2000" b="1" dirty="0" smtClean="0"/>
              <a:t/>
            </a:r>
            <a:br>
              <a:rPr lang="fr-FR" sz="2000" b="1" dirty="0" smtClean="0"/>
            </a:br>
            <a:r>
              <a:rPr lang="fr-FR" sz="2000" b="1" dirty="0"/>
              <a:t/>
            </a:r>
            <a:br>
              <a:rPr lang="fr-FR" sz="2000" b="1" dirty="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fr-FR" sz="2000" b="1" dirty="0"/>
              <a:t/>
            </a:r>
            <a:br>
              <a:rPr lang="fr-FR" sz="2000" b="1" dirty="0"/>
            </a:br>
            <a:r>
              <a:rPr lang="fr-FR" sz="2000" b="1" dirty="0" smtClean="0"/>
              <a:t/>
            </a:r>
            <a:br>
              <a:rPr lang="fr-FR" sz="2000" b="1" dirty="0" smtClean="0"/>
            </a:br>
            <a:r>
              <a:rPr lang="fr-FR" sz="2000" b="1" dirty="0" smtClean="0"/>
              <a:t>Contents </a:t>
            </a:r>
            <a:r>
              <a:rPr lang="en-GB" b="1" dirty="0">
                <a:solidFill>
                  <a:srgbClr val="0070C0"/>
                </a:solidFill>
              </a:rPr>
              <a:t/>
            </a:r>
            <a:br>
              <a:rPr lang="en-GB" b="1" dirty="0">
                <a:solidFill>
                  <a:srgbClr val="0070C0"/>
                </a:solidFill>
              </a:rPr>
            </a:br>
            <a:endParaRPr lang="en-GB" dirty="0"/>
          </a:p>
        </p:txBody>
      </p:sp>
      <p:sp>
        <p:nvSpPr>
          <p:cNvPr id="3" name="Text Placeholder 2"/>
          <p:cNvSpPr>
            <a:spLocks noGrp="1"/>
          </p:cNvSpPr>
          <p:nvPr>
            <p:ph type="body" sz="quarter" idx="13"/>
          </p:nvPr>
        </p:nvSpPr>
        <p:spPr>
          <a:xfrm>
            <a:off x="225630" y="803010"/>
            <a:ext cx="8534487" cy="5382714"/>
          </a:xfrm>
        </p:spPr>
        <p:txBody>
          <a:bodyPr>
            <a:normAutofit/>
          </a:bodyPr>
          <a:lstStyle/>
          <a:p>
            <a:endParaRPr lang="en-US" sz="2100" b="1" dirty="0" smtClean="0"/>
          </a:p>
          <a:p>
            <a:endParaRPr lang="en-US" sz="2100" b="1" dirty="0" smtClean="0"/>
          </a:p>
          <a:p>
            <a:pPr algn="ctr"/>
            <a:r>
              <a:rPr lang="en-US" sz="2000" b="1" dirty="0" err="1" smtClean="0">
                <a:solidFill>
                  <a:srgbClr val="00539B"/>
                </a:solidFill>
              </a:rPr>
              <a:t>Planurile</a:t>
            </a:r>
            <a:r>
              <a:rPr lang="en-US" sz="2000" b="1" dirty="0" smtClean="0">
                <a:solidFill>
                  <a:srgbClr val="00539B"/>
                </a:solidFill>
              </a:rPr>
              <a:t> </a:t>
            </a:r>
            <a:r>
              <a:rPr lang="en-US" sz="2000" b="1" dirty="0">
                <a:solidFill>
                  <a:srgbClr val="00539B"/>
                </a:solidFill>
              </a:rPr>
              <a:t>de </a:t>
            </a:r>
            <a:r>
              <a:rPr lang="en-US" sz="2000" b="1" dirty="0" err="1" smtClean="0">
                <a:solidFill>
                  <a:srgbClr val="00539B"/>
                </a:solidFill>
              </a:rPr>
              <a:t>Mobilitate</a:t>
            </a:r>
            <a:r>
              <a:rPr lang="en-US" sz="2000" b="1" dirty="0" smtClean="0">
                <a:solidFill>
                  <a:srgbClr val="00539B"/>
                </a:solidFill>
              </a:rPr>
              <a:t> Urbana </a:t>
            </a:r>
            <a:r>
              <a:rPr lang="en-US" sz="2000" b="1" dirty="0" err="1" smtClean="0">
                <a:solidFill>
                  <a:srgbClr val="00539B"/>
                </a:solidFill>
              </a:rPr>
              <a:t>Durabila</a:t>
            </a:r>
            <a:r>
              <a:rPr lang="ro-RO" sz="2000" b="1" dirty="0" smtClean="0">
                <a:solidFill>
                  <a:srgbClr val="00539B"/>
                </a:solidFill>
              </a:rPr>
              <a:t> (PMUD)</a:t>
            </a:r>
            <a:r>
              <a:rPr lang="en-US" sz="2000" b="1" dirty="0" smtClean="0">
                <a:solidFill>
                  <a:srgbClr val="00539B"/>
                </a:solidFill>
              </a:rPr>
              <a:t> </a:t>
            </a:r>
          </a:p>
          <a:p>
            <a:pPr algn="ctr"/>
            <a:r>
              <a:rPr lang="en-US" sz="2000" b="1" dirty="0" smtClean="0">
                <a:solidFill>
                  <a:srgbClr val="FF0000"/>
                </a:solidFill>
              </a:rPr>
              <a:t>-concept </a:t>
            </a:r>
            <a:r>
              <a:rPr lang="en-US" sz="2000" b="1" dirty="0" err="1" smtClean="0">
                <a:solidFill>
                  <a:srgbClr val="FF0000"/>
                </a:solidFill>
              </a:rPr>
              <a:t>si</a:t>
            </a:r>
            <a:r>
              <a:rPr lang="en-US" sz="2000" b="1" dirty="0" smtClean="0">
                <a:solidFill>
                  <a:srgbClr val="FF0000"/>
                </a:solidFill>
              </a:rPr>
              <a:t> </a:t>
            </a:r>
            <a:r>
              <a:rPr lang="en-US" sz="2000" b="1" dirty="0" err="1" smtClean="0">
                <a:solidFill>
                  <a:srgbClr val="FF0000"/>
                </a:solidFill>
              </a:rPr>
              <a:t>continut</a:t>
            </a:r>
            <a:r>
              <a:rPr lang="en-US" sz="2000" b="1" dirty="0" smtClean="0">
                <a:solidFill>
                  <a:srgbClr val="FF0000"/>
                </a:solidFill>
              </a:rPr>
              <a:t>-</a:t>
            </a:r>
          </a:p>
          <a:p>
            <a:pPr algn="ctr"/>
            <a:r>
              <a:rPr lang="en-US" sz="2000" b="1" dirty="0" err="1" smtClean="0">
                <a:solidFill>
                  <a:srgbClr val="00539B"/>
                </a:solidFill>
              </a:rPr>
              <a:t>Ianuarie</a:t>
            </a:r>
            <a:r>
              <a:rPr lang="en-US" sz="2000" b="1" dirty="0" smtClean="0">
                <a:solidFill>
                  <a:srgbClr val="00539B"/>
                </a:solidFill>
              </a:rPr>
              <a:t> 2016</a:t>
            </a:r>
            <a:endParaRPr lang="en-US" sz="2000" b="1" dirty="0">
              <a:solidFill>
                <a:srgbClr val="00539B"/>
              </a:solidFill>
            </a:endParaRPr>
          </a:p>
          <a:p>
            <a:pPr algn="ctr"/>
            <a:endParaRPr lang="en-US" sz="2000" b="1" dirty="0" smtClean="0"/>
          </a:p>
          <a:p>
            <a:pPr algn="ctr"/>
            <a:r>
              <a:rPr lang="en-US" sz="2000" b="1" dirty="0" smtClean="0"/>
              <a:t> </a:t>
            </a:r>
            <a:endParaRPr lang="en-US" sz="2100" b="1" dirty="0" smtClean="0"/>
          </a:p>
          <a:p>
            <a:r>
              <a:rPr lang="en-US" sz="2100" b="1" dirty="0" smtClean="0"/>
              <a:t> </a:t>
            </a:r>
            <a:endParaRPr lang="en-US" sz="2100" b="1" dirty="0"/>
          </a:p>
        </p:txBody>
      </p:sp>
      <p:sp>
        <p:nvSpPr>
          <p:cNvPr id="4" name="Slide Number Placeholder 3"/>
          <p:cNvSpPr>
            <a:spLocks noGrp="1"/>
          </p:cNvSpPr>
          <p:nvPr>
            <p:ph type="sldNum" sz="quarter" idx="4"/>
          </p:nvPr>
        </p:nvSpPr>
        <p:spPr/>
        <p:txBody>
          <a:bodyPr/>
          <a:lstStyle/>
          <a:p>
            <a:fld id="{FA83B8D6-F8CB-465E-A3F9-C0CB9076341A}" type="slidenum">
              <a:rPr lang="en-GB" smtClean="0"/>
              <a:pPr/>
              <a:t>1</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77950" y="3953245"/>
            <a:ext cx="2784618" cy="1807888"/>
          </a:xfrm>
          <a:prstGeom prst="rect">
            <a:avLst/>
          </a:prstGeom>
          <a:noFill/>
          <a:ln>
            <a:solidFill>
              <a:srgbClr val="00539B"/>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5630" y="3953245"/>
            <a:ext cx="2540723" cy="1813742"/>
          </a:xfrm>
          <a:prstGeom prst="rect">
            <a:avLst/>
          </a:prstGeom>
          <a:noFill/>
          <a:ln>
            <a:solidFill>
              <a:srgbClr val="00539B"/>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649" name="Picture 1"/>
          <p:cNvPicPr>
            <a:picLocks noChangeAspect="1" noChangeArrowheads="1"/>
          </p:cNvPicPr>
          <p:nvPr/>
        </p:nvPicPr>
        <p:blipFill>
          <a:blip r:embed="rId5" cstate="print"/>
          <a:srcRect/>
          <a:stretch>
            <a:fillRect/>
          </a:stretch>
        </p:blipFill>
        <p:spPr bwMode="auto">
          <a:xfrm>
            <a:off x="2994661" y="3953245"/>
            <a:ext cx="2887980" cy="1769136"/>
          </a:xfrm>
          <a:prstGeom prst="rect">
            <a:avLst/>
          </a:prstGeom>
          <a:noFill/>
          <a:ln w="9525">
            <a:solidFill>
              <a:srgbClr val="00539B"/>
            </a:solidFill>
            <a:miter lim="800000"/>
            <a:headEnd/>
            <a:tailEnd/>
          </a:ln>
        </p:spPr>
      </p:pic>
    </p:spTree>
    <p:extLst>
      <p:ext uri="{BB962C8B-B14F-4D97-AF65-F5344CB8AC3E}">
        <p14:creationId xmlns="" xmlns:p14="http://schemas.microsoft.com/office/powerpoint/2010/main" val="391714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91" y="0"/>
            <a:ext cx="6336582" cy="847725"/>
          </a:xfrm>
        </p:spPr>
        <p:txBody>
          <a:bodyPr>
            <a:normAutofit/>
          </a:bodyPr>
          <a:lstStyle/>
          <a:p>
            <a:r>
              <a:rPr lang="en-US" sz="2800" b="1" dirty="0" smtClean="0"/>
              <a:t>IMPACTUL</a:t>
            </a:r>
            <a:r>
              <a:rPr lang="ro-RO" sz="2800" b="1" dirty="0" smtClean="0"/>
              <a:t> PMUD</a:t>
            </a:r>
            <a:endParaRPr lang="en-US" sz="2800" b="1" dirty="0"/>
          </a:p>
        </p:txBody>
      </p:sp>
      <p:sp>
        <p:nvSpPr>
          <p:cNvPr id="3" name="Text Placeholder 2"/>
          <p:cNvSpPr>
            <a:spLocks noGrp="1"/>
          </p:cNvSpPr>
          <p:nvPr>
            <p:ph type="body" sz="quarter" idx="13"/>
          </p:nvPr>
        </p:nvSpPr>
        <p:spPr>
          <a:xfrm>
            <a:off x="249383" y="949374"/>
            <a:ext cx="5454756" cy="5390651"/>
          </a:xfrm>
        </p:spPr>
        <p:txBody>
          <a:bodyPr>
            <a:normAutofit/>
          </a:bodyPr>
          <a:lstStyle/>
          <a:p>
            <a:pPr>
              <a:spcBef>
                <a:spcPts val="600"/>
              </a:spcBef>
              <a:buFont typeface="Wingdings" pitchFamily="2" charset="2"/>
              <a:buChar char="v"/>
              <a:defRPr/>
            </a:pPr>
            <a:r>
              <a:rPr lang="ro-RO" sz="2000" b="1" dirty="0" smtClean="0">
                <a:solidFill>
                  <a:srgbClr val="00539B"/>
                </a:solidFill>
              </a:rPr>
              <a:t>Ameliorarea c</a:t>
            </a:r>
            <a:r>
              <a:rPr lang="en-GB" sz="2000" b="1" dirty="0" smtClean="0">
                <a:solidFill>
                  <a:srgbClr val="00539B"/>
                </a:solidFill>
              </a:rPr>
              <a:t>alit</a:t>
            </a:r>
            <a:r>
              <a:rPr lang="ro-RO" sz="2000" b="1" dirty="0" smtClean="0">
                <a:solidFill>
                  <a:srgbClr val="00539B"/>
                </a:solidFill>
              </a:rPr>
              <a:t>ății</a:t>
            </a:r>
            <a:r>
              <a:rPr lang="en-GB" sz="2000" b="1" dirty="0" smtClean="0">
                <a:solidFill>
                  <a:srgbClr val="00539B"/>
                </a:solidFill>
              </a:rPr>
              <a:t> </a:t>
            </a:r>
            <a:r>
              <a:rPr lang="en-GB" sz="2000" b="1" dirty="0" err="1" smtClean="0">
                <a:solidFill>
                  <a:srgbClr val="00539B"/>
                </a:solidFill>
              </a:rPr>
              <a:t>vieții</a:t>
            </a:r>
            <a:r>
              <a:rPr lang="en-GB" sz="2000" b="1" dirty="0" smtClean="0">
                <a:solidFill>
                  <a:srgbClr val="00539B"/>
                </a:solidFill>
              </a:rPr>
              <a:t> </a:t>
            </a:r>
            <a:r>
              <a:rPr lang="en-GB" sz="2000" b="1" dirty="0" err="1" smtClean="0">
                <a:solidFill>
                  <a:srgbClr val="00539B"/>
                </a:solidFill>
              </a:rPr>
              <a:t>si</a:t>
            </a:r>
            <a:r>
              <a:rPr lang="en-GB" sz="2000" b="1" dirty="0" smtClean="0">
                <a:solidFill>
                  <a:srgbClr val="00539B"/>
                </a:solidFill>
              </a:rPr>
              <a:t> a </a:t>
            </a:r>
            <a:r>
              <a:rPr lang="en-GB" sz="2000" b="1" dirty="0" err="1" smtClean="0">
                <a:solidFill>
                  <a:srgbClr val="00539B"/>
                </a:solidFill>
              </a:rPr>
              <a:t>mediului</a:t>
            </a:r>
            <a:endParaRPr lang="ro-RO" sz="2000" b="1" dirty="0" smtClean="0">
              <a:solidFill>
                <a:srgbClr val="00539B"/>
              </a:solidFill>
            </a:endParaRPr>
          </a:p>
          <a:p>
            <a:pPr>
              <a:spcBef>
                <a:spcPts val="600"/>
              </a:spcBef>
              <a:buFont typeface="Wingdings" pitchFamily="2" charset="2"/>
              <a:buChar char="v"/>
              <a:defRPr/>
            </a:pPr>
            <a:r>
              <a:rPr lang="ro-RO" sz="2000" b="1" dirty="0" smtClean="0">
                <a:solidFill>
                  <a:srgbClr val="00539B"/>
                </a:solidFill>
              </a:rPr>
              <a:t>Me</a:t>
            </a:r>
            <a:r>
              <a:rPr lang="en-GB" sz="2000" b="1" dirty="0" err="1" smtClean="0">
                <a:solidFill>
                  <a:srgbClr val="00539B"/>
                </a:solidFill>
              </a:rPr>
              <a:t>diu</a:t>
            </a:r>
            <a:r>
              <a:rPr lang="en-GB" sz="2000" b="1" dirty="0" smtClean="0">
                <a:solidFill>
                  <a:srgbClr val="00539B"/>
                </a:solidFill>
              </a:rPr>
              <a:t> urban </a:t>
            </a:r>
            <a:r>
              <a:rPr lang="en-GB" sz="2000" b="1" dirty="0" err="1" smtClean="0">
                <a:solidFill>
                  <a:srgbClr val="00539B"/>
                </a:solidFill>
              </a:rPr>
              <a:t>mai</a:t>
            </a:r>
            <a:r>
              <a:rPr lang="en-GB" sz="2000" b="1" dirty="0" smtClean="0">
                <a:solidFill>
                  <a:srgbClr val="00539B"/>
                </a:solidFill>
              </a:rPr>
              <a:t> </a:t>
            </a:r>
            <a:r>
              <a:rPr lang="en-GB" sz="2000" b="1" dirty="0" err="1" smtClean="0">
                <a:solidFill>
                  <a:srgbClr val="00539B"/>
                </a:solidFill>
              </a:rPr>
              <a:t>sigur</a:t>
            </a:r>
            <a:r>
              <a:rPr lang="en-GB" sz="2000" b="1" dirty="0" smtClean="0">
                <a:solidFill>
                  <a:srgbClr val="00539B"/>
                </a:solidFill>
              </a:rPr>
              <a:t> </a:t>
            </a:r>
          </a:p>
          <a:p>
            <a:pPr>
              <a:spcBef>
                <a:spcPts val="600"/>
              </a:spcBef>
              <a:buFont typeface="Wingdings" pitchFamily="2" charset="2"/>
              <a:buChar char="v"/>
              <a:defRPr/>
            </a:pPr>
            <a:r>
              <a:rPr lang="ro-RO" sz="2000" b="1" dirty="0" smtClean="0">
                <a:solidFill>
                  <a:srgbClr val="00539B"/>
                </a:solidFill>
              </a:rPr>
              <a:t>E</a:t>
            </a:r>
            <a:r>
              <a:rPr lang="en-GB" sz="2000" b="1" dirty="0" err="1" smtClean="0">
                <a:solidFill>
                  <a:srgbClr val="00539B"/>
                </a:solidFill>
              </a:rPr>
              <a:t>conomie</a:t>
            </a:r>
            <a:r>
              <a:rPr lang="en-GB" sz="2000" b="1" dirty="0" smtClean="0">
                <a:solidFill>
                  <a:srgbClr val="00539B"/>
                </a:solidFill>
              </a:rPr>
              <a:t> </a:t>
            </a:r>
            <a:r>
              <a:rPr lang="en-GB" sz="2000" b="1" dirty="0" err="1" smtClean="0">
                <a:solidFill>
                  <a:srgbClr val="00539B"/>
                </a:solidFill>
              </a:rPr>
              <a:t>mai</a:t>
            </a:r>
            <a:r>
              <a:rPr lang="en-GB" sz="2000" b="1" dirty="0" smtClean="0">
                <a:solidFill>
                  <a:srgbClr val="00539B"/>
                </a:solidFill>
              </a:rPr>
              <a:t> </a:t>
            </a:r>
            <a:r>
              <a:rPr lang="en-GB" sz="2000" b="1" dirty="0" err="1" smtClean="0">
                <a:solidFill>
                  <a:srgbClr val="00539B"/>
                </a:solidFill>
              </a:rPr>
              <a:t>puternică</a:t>
            </a:r>
            <a:endParaRPr lang="en-GB" sz="2000" b="1" dirty="0" smtClean="0">
              <a:solidFill>
                <a:srgbClr val="00539B"/>
              </a:solidFill>
            </a:endParaRPr>
          </a:p>
          <a:p>
            <a:pPr>
              <a:spcBef>
                <a:spcPts val="600"/>
              </a:spcBef>
              <a:buFont typeface="Wingdings" pitchFamily="2" charset="2"/>
              <a:buChar char="v"/>
              <a:defRPr/>
            </a:pPr>
            <a:r>
              <a:rPr lang="en-GB" sz="2000" b="1" dirty="0" err="1" smtClean="0">
                <a:solidFill>
                  <a:srgbClr val="00539B"/>
                </a:solidFill>
              </a:rPr>
              <a:t>Incluziune</a:t>
            </a:r>
            <a:r>
              <a:rPr lang="en-GB" sz="2000" b="1" dirty="0" smtClean="0">
                <a:solidFill>
                  <a:srgbClr val="00539B"/>
                </a:solidFill>
              </a:rPr>
              <a:t> </a:t>
            </a:r>
            <a:r>
              <a:rPr lang="en-GB" sz="2000" b="1" dirty="0" err="1" smtClean="0">
                <a:solidFill>
                  <a:srgbClr val="00539B"/>
                </a:solidFill>
              </a:rPr>
              <a:t>socială</a:t>
            </a:r>
            <a:r>
              <a:rPr lang="en-GB" sz="2000" b="1" dirty="0" smtClean="0">
                <a:solidFill>
                  <a:srgbClr val="00539B"/>
                </a:solidFill>
              </a:rPr>
              <a:t> </a:t>
            </a:r>
            <a:r>
              <a:rPr lang="en-GB" sz="2000" b="1" dirty="0" err="1" smtClean="0">
                <a:solidFill>
                  <a:srgbClr val="00539B"/>
                </a:solidFill>
              </a:rPr>
              <a:t>si</a:t>
            </a:r>
            <a:r>
              <a:rPr lang="en-GB" sz="2000" b="1" dirty="0" smtClean="0">
                <a:solidFill>
                  <a:srgbClr val="00539B"/>
                </a:solidFill>
              </a:rPr>
              <a:t> </a:t>
            </a:r>
            <a:r>
              <a:rPr lang="en-GB" sz="2000" b="1" dirty="0" err="1" smtClean="0">
                <a:solidFill>
                  <a:srgbClr val="00539B"/>
                </a:solidFill>
              </a:rPr>
              <a:t>accesibilitate</a:t>
            </a:r>
            <a:r>
              <a:rPr lang="en-GB" sz="2000" b="1" dirty="0" smtClean="0">
                <a:solidFill>
                  <a:srgbClr val="00539B"/>
                </a:solidFill>
              </a:rPr>
              <a:t> </a:t>
            </a:r>
            <a:r>
              <a:rPr lang="en-GB" sz="2000" b="1" dirty="0" err="1" smtClean="0">
                <a:solidFill>
                  <a:srgbClr val="00539B"/>
                </a:solidFill>
              </a:rPr>
              <a:t>tuturor</a:t>
            </a:r>
            <a:endParaRPr lang="en-GB" sz="2000" b="1" dirty="0" smtClean="0">
              <a:solidFill>
                <a:srgbClr val="00539B"/>
              </a:solidFill>
            </a:endParaRPr>
          </a:p>
          <a:p>
            <a:pPr>
              <a:spcBef>
                <a:spcPts val="600"/>
              </a:spcBef>
              <a:buFont typeface="Wingdings" pitchFamily="2" charset="2"/>
              <a:buChar char="v"/>
              <a:defRPr/>
            </a:pPr>
            <a:r>
              <a:rPr lang="ro-RO" sz="2000" b="1" dirty="0" smtClean="0">
                <a:solidFill>
                  <a:srgbClr val="00539B"/>
                </a:solidFill>
              </a:rPr>
              <a:t>L</a:t>
            </a:r>
            <a:r>
              <a:rPr lang="en-GB" sz="2000" b="1" dirty="0" err="1" smtClean="0">
                <a:solidFill>
                  <a:srgbClr val="00539B"/>
                </a:solidFill>
              </a:rPr>
              <a:t>ocuitori</a:t>
            </a:r>
            <a:r>
              <a:rPr lang="ro-RO" sz="2000" b="1" dirty="0" smtClean="0">
                <a:solidFill>
                  <a:srgbClr val="00539B"/>
                </a:solidFill>
              </a:rPr>
              <a:t> mai sănătoși</a:t>
            </a:r>
            <a:endParaRPr lang="en-US" sz="2000" b="1" dirty="0" smtClean="0">
              <a:solidFill>
                <a:srgbClr val="00539B"/>
              </a:solidFill>
            </a:endParaRPr>
          </a:p>
          <a:p>
            <a:pPr>
              <a:spcBef>
                <a:spcPts val="600"/>
              </a:spcBef>
              <a:buFont typeface="Wingdings" pitchFamily="2" charset="2"/>
              <a:buChar char="v"/>
              <a:defRPr/>
            </a:pPr>
            <a:r>
              <a:rPr lang="en-US" sz="2000" b="1" dirty="0" err="1" smtClean="0">
                <a:solidFill>
                  <a:srgbClr val="00539B"/>
                </a:solidFill>
              </a:rPr>
              <a:t>Eficient</a:t>
            </a:r>
            <a:r>
              <a:rPr lang="ro-RO" sz="2000" b="1" dirty="0" smtClean="0">
                <a:solidFill>
                  <a:srgbClr val="00539B"/>
                </a:solidFill>
              </a:rPr>
              <a:t>ă</a:t>
            </a:r>
            <a:r>
              <a:rPr lang="en-US" sz="2000" b="1" dirty="0" smtClean="0">
                <a:solidFill>
                  <a:srgbClr val="00539B"/>
                </a:solidFill>
              </a:rPr>
              <a:t> </a:t>
            </a:r>
            <a:r>
              <a:rPr lang="en-US" sz="2000" b="1" dirty="0" err="1" smtClean="0">
                <a:solidFill>
                  <a:srgbClr val="00539B"/>
                </a:solidFill>
              </a:rPr>
              <a:t>mai</a:t>
            </a:r>
            <a:r>
              <a:rPr lang="en-US" sz="2000" b="1" dirty="0" smtClean="0">
                <a:solidFill>
                  <a:srgbClr val="00539B"/>
                </a:solidFill>
              </a:rPr>
              <a:t> </a:t>
            </a:r>
            <a:r>
              <a:rPr lang="en-US" sz="2000" b="1" dirty="0" err="1" smtClean="0">
                <a:solidFill>
                  <a:srgbClr val="00539B"/>
                </a:solidFill>
              </a:rPr>
              <a:t>ridicata</a:t>
            </a:r>
            <a:r>
              <a:rPr lang="en-US" sz="2000" b="1" dirty="0" smtClean="0">
                <a:solidFill>
                  <a:srgbClr val="00539B"/>
                </a:solidFill>
              </a:rPr>
              <a:t> a </a:t>
            </a:r>
            <a:r>
              <a:rPr lang="en-US" sz="2000" b="1" dirty="0" err="1" smtClean="0">
                <a:solidFill>
                  <a:srgbClr val="00539B"/>
                </a:solidFill>
              </a:rPr>
              <a:t>utiliz</a:t>
            </a:r>
            <a:r>
              <a:rPr lang="ro-RO" sz="2000" b="1" dirty="0" smtClean="0">
                <a:solidFill>
                  <a:srgbClr val="00539B"/>
                </a:solidFill>
              </a:rPr>
              <a:t>ă</a:t>
            </a:r>
            <a:r>
              <a:rPr lang="en-US" sz="2000" b="1" dirty="0" err="1" smtClean="0">
                <a:solidFill>
                  <a:srgbClr val="00539B"/>
                </a:solidFill>
              </a:rPr>
              <a:t>rii</a:t>
            </a:r>
            <a:r>
              <a:rPr lang="en-US" sz="2000" b="1" dirty="0" smtClean="0">
                <a:solidFill>
                  <a:srgbClr val="00539B"/>
                </a:solidFill>
              </a:rPr>
              <a:t> </a:t>
            </a:r>
            <a:r>
              <a:rPr lang="en-US" sz="2000" b="1" dirty="0" err="1" smtClean="0">
                <a:solidFill>
                  <a:srgbClr val="00539B"/>
                </a:solidFill>
              </a:rPr>
              <a:t>resurselor</a:t>
            </a:r>
            <a:endParaRPr lang="en-GB" sz="2000" b="1" dirty="0" smtClean="0">
              <a:solidFill>
                <a:srgbClr val="00539B"/>
              </a:solidFill>
            </a:endParaRPr>
          </a:p>
          <a:p>
            <a:pPr algn="just">
              <a:lnSpc>
                <a:spcPct val="120000"/>
              </a:lnSpc>
              <a:spcBef>
                <a:spcPts val="0"/>
              </a:spcBef>
              <a:buFont typeface="Wingdings" pitchFamily="2" charset="2"/>
              <a:buChar char="v"/>
            </a:pPr>
            <a:endParaRPr lang="en-US" sz="1600" b="1" dirty="0" smtClean="0"/>
          </a:p>
          <a:p>
            <a:pPr>
              <a:buFont typeface="Wingdings" pitchFamily="2" charset="2"/>
              <a:buChar char="v"/>
            </a:pPr>
            <a:endParaRPr lang="en-US" dirty="0"/>
          </a:p>
        </p:txBody>
      </p:sp>
      <p:sp>
        <p:nvSpPr>
          <p:cNvPr id="4" name="Slide Number Placeholder 3"/>
          <p:cNvSpPr>
            <a:spLocks noGrp="1"/>
          </p:cNvSpPr>
          <p:nvPr>
            <p:ph type="sldNum" sz="quarter" idx="4"/>
          </p:nvPr>
        </p:nvSpPr>
        <p:spPr/>
        <p:txBody>
          <a:bodyPr/>
          <a:lstStyle/>
          <a:p>
            <a:fld id="{FA83B8D6-F8CB-465E-A3F9-C0CB9076341A}" type="slidenum">
              <a:rPr lang="en-GB" smtClean="0"/>
              <a:pPr/>
              <a:t>10</a:t>
            </a:fld>
            <a:endParaRPr lang="en-GB" dirty="0"/>
          </a:p>
        </p:txBody>
      </p:sp>
      <p:pic>
        <p:nvPicPr>
          <p:cNvPr id="25602" name="Picture 2" descr="http://www.eltis.org/sites/eltis/files/styles/480x375/public/photo/sam_0581.jpg?itok=751Rf7Iy"/>
          <p:cNvPicPr>
            <a:picLocks noChangeAspect="1" noChangeArrowheads="1"/>
          </p:cNvPicPr>
          <p:nvPr/>
        </p:nvPicPr>
        <p:blipFill>
          <a:blip r:embed="rId3" cstate="print"/>
          <a:srcRect/>
          <a:stretch>
            <a:fillRect/>
          </a:stretch>
        </p:blipFill>
        <p:spPr bwMode="auto">
          <a:xfrm>
            <a:off x="0" y="4305424"/>
            <a:ext cx="2771490" cy="2165227"/>
          </a:xfrm>
          <a:prstGeom prst="rect">
            <a:avLst/>
          </a:prstGeom>
          <a:noFill/>
          <a:ln>
            <a:solidFill>
              <a:srgbClr val="C00000"/>
            </a:solidFill>
          </a:ln>
        </p:spPr>
      </p:pic>
      <p:pic>
        <p:nvPicPr>
          <p:cNvPr id="25610" name="Picture 10" descr="http://www.eltis.org/sites/eltis/files/styles/480x375/public/photo/freiburg-381.jpg?itok=Rf4rn41q"/>
          <p:cNvPicPr>
            <a:picLocks noChangeAspect="1" noChangeArrowheads="1"/>
          </p:cNvPicPr>
          <p:nvPr/>
        </p:nvPicPr>
        <p:blipFill>
          <a:blip r:embed="rId4" cstate="print"/>
          <a:srcRect/>
          <a:stretch>
            <a:fillRect/>
          </a:stretch>
        </p:blipFill>
        <p:spPr bwMode="auto">
          <a:xfrm>
            <a:off x="6263640" y="847725"/>
            <a:ext cx="2880359" cy="2250280"/>
          </a:xfrm>
          <a:prstGeom prst="rect">
            <a:avLst/>
          </a:prstGeom>
          <a:noFill/>
          <a:ln>
            <a:solidFill>
              <a:srgbClr val="C00000"/>
            </a:solidFill>
          </a:ln>
        </p:spPr>
      </p:pic>
      <p:pic>
        <p:nvPicPr>
          <p:cNvPr id="9218" name="Picture 2" descr="http://www.eltis.org/sites/eltis/files/styles/480x375/public/photo/active_access_pomurje_health_check_0.jpg?itok=1JsWeX19"/>
          <p:cNvPicPr>
            <a:picLocks noChangeAspect="1" noChangeArrowheads="1"/>
          </p:cNvPicPr>
          <p:nvPr/>
        </p:nvPicPr>
        <p:blipFill>
          <a:blip r:embed="rId5" cstate="print"/>
          <a:srcRect/>
          <a:stretch>
            <a:fillRect/>
          </a:stretch>
        </p:blipFill>
        <p:spPr bwMode="auto">
          <a:xfrm>
            <a:off x="2226743" y="3713163"/>
            <a:ext cx="2286000" cy="1785938"/>
          </a:xfrm>
          <a:prstGeom prst="rect">
            <a:avLst/>
          </a:prstGeom>
          <a:noFill/>
          <a:ln>
            <a:solidFill>
              <a:srgbClr val="C00000"/>
            </a:solidFill>
          </a:ln>
        </p:spPr>
      </p:pic>
      <p:pic>
        <p:nvPicPr>
          <p:cNvPr id="25614" name="Picture 14" descr="http://www.eltis.org/sites/eltis/files/styles/480x375/public/photo/london-710.jpg?itok=QxNUzsyI"/>
          <p:cNvPicPr>
            <a:picLocks noChangeAspect="1" noChangeArrowheads="1"/>
          </p:cNvPicPr>
          <p:nvPr/>
        </p:nvPicPr>
        <p:blipFill>
          <a:blip r:embed="rId6" cstate="print"/>
          <a:srcRect/>
          <a:stretch>
            <a:fillRect/>
          </a:stretch>
        </p:blipFill>
        <p:spPr bwMode="auto">
          <a:xfrm>
            <a:off x="3952583" y="4695349"/>
            <a:ext cx="2771490" cy="2165227"/>
          </a:xfrm>
          <a:prstGeom prst="rect">
            <a:avLst/>
          </a:prstGeom>
          <a:noFill/>
          <a:ln>
            <a:solidFill>
              <a:srgbClr val="C00000"/>
            </a:solidFill>
          </a:ln>
        </p:spPr>
      </p:pic>
      <p:pic>
        <p:nvPicPr>
          <p:cNvPr id="9220" name="Picture 4" descr="http://www.eltis.org/sites/eltis/files/styles/480x375/public/photo/z_rich-328.jpg?itok=Vi_dlfpA"/>
          <p:cNvPicPr>
            <a:picLocks noChangeAspect="1" noChangeArrowheads="1"/>
          </p:cNvPicPr>
          <p:nvPr/>
        </p:nvPicPr>
        <p:blipFill>
          <a:blip r:embed="rId7" cstate="print"/>
          <a:srcRect/>
          <a:stretch>
            <a:fillRect/>
          </a:stretch>
        </p:blipFill>
        <p:spPr bwMode="auto">
          <a:xfrm>
            <a:off x="5704139" y="3098005"/>
            <a:ext cx="2313230" cy="1807211"/>
          </a:xfrm>
          <a:prstGeom prst="rect">
            <a:avLst/>
          </a:prstGeom>
          <a:noFill/>
          <a:ln>
            <a:solidFill>
              <a:srgbClr val="C00000"/>
            </a:solidFill>
          </a:ln>
        </p:spPr>
      </p:pic>
      <p:pic>
        <p:nvPicPr>
          <p:cNvPr id="9222" name="Picture 6" descr="http://www.eltis.org/sites/eltis/files/styles/1024x/public/photo/vitoria_22_jun_10_-_11.jpg?itok=I0yKAn9S"/>
          <p:cNvPicPr>
            <a:picLocks noChangeAspect="1" noChangeArrowheads="1"/>
          </p:cNvPicPr>
          <p:nvPr/>
        </p:nvPicPr>
        <p:blipFill>
          <a:blip r:embed="rId8" cstate="print"/>
          <a:srcRect/>
          <a:stretch>
            <a:fillRect/>
          </a:stretch>
        </p:blipFill>
        <p:spPr bwMode="auto">
          <a:xfrm>
            <a:off x="6585288" y="4527552"/>
            <a:ext cx="2590799" cy="1943099"/>
          </a:xfrm>
          <a:prstGeom prst="rect">
            <a:avLst/>
          </a:prstGeom>
          <a:noFill/>
          <a:ln>
            <a:solidFill>
              <a:srgbClr val="C00000"/>
            </a:solidFill>
          </a:ln>
        </p:spPr>
      </p:pic>
    </p:spTree>
    <p:extLst>
      <p:ext uri="{BB962C8B-B14F-4D97-AF65-F5344CB8AC3E}">
        <p14:creationId xmlns="" xmlns:p14="http://schemas.microsoft.com/office/powerpoint/2010/main" val="2051393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0"/>
            <a:ext cx="6534240" cy="847725"/>
          </a:xfrm>
        </p:spPr>
        <p:txBody>
          <a:bodyPr>
            <a:noAutofit/>
          </a:bodyPr>
          <a:lstStyle/>
          <a:p>
            <a:r>
              <a:rPr lang="ro-RO" sz="2800" b="1" dirty="0" smtClean="0"/>
              <a:t>Etapele proiectului de elaborare PMUD</a:t>
            </a:r>
            <a:endParaRPr lang="en-GB" sz="2800" b="1" dirty="0"/>
          </a:p>
        </p:txBody>
      </p:sp>
      <p:sp>
        <p:nvSpPr>
          <p:cNvPr id="3" name="Text Placeholder 2"/>
          <p:cNvSpPr>
            <a:spLocks noGrp="1"/>
          </p:cNvSpPr>
          <p:nvPr>
            <p:ph type="body" sz="quarter" idx="13"/>
          </p:nvPr>
        </p:nvSpPr>
        <p:spPr>
          <a:xfrm>
            <a:off x="720724" y="1052623"/>
            <a:ext cx="8136197" cy="5209953"/>
          </a:xfrm>
        </p:spPr>
        <p:txBody>
          <a:bodyPr>
            <a:normAutofit fontScale="25000" lnSpcReduction="20000"/>
          </a:bodyPr>
          <a:lstStyle/>
          <a:p>
            <a:pPr marL="457200" indent="-457200">
              <a:buAutoNum type="arabicPeriod"/>
            </a:pPr>
            <a:r>
              <a:rPr lang="ro-RO" sz="7200" b="1" dirty="0" smtClean="0">
                <a:solidFill>
                  <a:srgbClr val="00539B"/>
                </a:solidFill>
              </a:rPr>
              <a:t>Colectare date și primele consultări cu factorii implicați</a:t>
            </a:r>
          </a:p>
          <a:p>
            <a:pPr marL="457200" indent="-457200">
              <a:buAutoNum type="arabicPeriod"/>
            </a:pPr>
            <a:r>
              <a:rPr lang="ro-RO" sz="7200" b="1" dirty="0" smtClean="0">
                <a:solidFill>
                  <a:srgbClr val="00539B"/>
                </a:solidFill>
              </a:rPr>
              <a:t>Elaborarea modelului de transport (software)</a:t>
            </a:r>
          </a:p>
          <a:p>
            <a:pPr marL="457200" indent="-457200">
              <a:buAutoNum type="arabicPeriod"/>
            </a:pPr>
            <a:r>
              <a:rPr lang="ro-RO" sz="7200" b="1" dirty="0" smtClean="0">
                <a:solidFill>
                  <a:srgbClr val="00539B"/>
                </a:solidFill>
              </a:rPr>
              <a:t>Analiza datelor si identificarea problemelor de mobilitate </a:t>
            </a:r>
          </a:p>
          <a:p>
            <a:pPr marL="457200" indent="-457200">
              <a:buAutoNum type="arabicPeriod"/>
            </a:pPr>
            <a:r>
              <a:rPr lang="ro-RO" sz="7200" b="1" dirty="0" smtClean="0">
                <a:solidFill>
                  <a:srgbClr val="00539B"/>
                </a:solidFill>
              </a:rPr>
              <a:t>Analiza resurselor bugetare disponibile </a:t>
            </a:r>
            <a:r>
              <a:rPr lang="en-US" sz="7200" b="1" dirty="0" smtClean="0">
                <a:solidFill>
                  <a:srgbClr val="00539B"/>
                </a:solidFill>
              </a:rPr>
              <a:t>(</a:t>
            </a:r>
            <a:r>
              <a:rPr lang="ro-RO" sz="7200" b="1" dirty="0" smtClean="0">
                <a:solidFill>
                  <a:srgbClr val="00539B"/>
                </a:solidFill>
              </a:rPr>
              <a:t>2015-2030</a:t>
            </a:r>
            <a:r>
              <a:rPr lang="en-US" sz="7200" b="1" dirty="0" smtClean="0">
                <a:solidFill>
                  <a:srgbClr val="00539B"/>
                </a:solidFill>
              </a:rPr>
              <a:t>)</a:t>
            </a:r>
            <a:endParaRPr lang="ro-RO" sz="7200" b="1" dirty="0" smtClean="0">
              <a:solidFill>
                <a:srgbClr val="00539B"/>
              </a:solidFill>
            </a:endParaRPr>
          </a:p>
          <a:p>
            <a:pPr marL="457200" indent="-457200">
              <a:buAutoNum type="arabicPeriod"/>
            </a:pPr>
            <a:r>
              <a:rPr lang="ro-RO" sz="7200" b="1" dirty="0" smtClean="0">
                <a:solidFill>
                  <a:srgbClr val="00539B"/>
                </a:solidFill>
              </a:rPr>
              <a:t>Identificarea măsurilor și proiectelor propuse, grupate în 3 scenarii alternative</a:t>
            </a:r>
          </a:p>
          <a:p>
            <a:pPr marL="457200" indent="-457200">
              <a:buAutoNum type="arabicPeriod"/>
            </a:pPr>
            <a:r>
              <a:rPr lang="ro-RO" sz="7200" b="1" dirty="0" smtClean="0">
                <a:solidFill>
                  <a:srgbClr val="00539B"/>
                </a:solidFill>
              </a:rPr>
              <a:t>Analiza celor 3 scenarii</a:t>
            </a:r>
            <a:r>
              <a:rPr lang="en-US" sz="7200" b="1" dirty="0" smtClean="0">
                <a:solidFill>
                  <a:srgbClr val="00539B"/>
                </a:solidFill>
              </a:rPr>
              <a:t> cu: </a:t>
            </a:r>
            <a:r>
              <a:rPr lang="ro-RO" sz="7200" b="1" dirty="0" err="1" smtClean="0">
                <a:solidFill>
                  <a:srgbClr val="00539B"/>
                </a:solidFill>
              </a:rPr>
              <a:t>M</a:t>
            </a:r>
            <a:r>
              <a:rPr lang="en-US" sz="7200" b="1" dirty="0" err="1" smtClean="0">
                <a:solidFill>
                  <a:srgbClr val="00539B"/>
                </a:solidFill>
              </a:rPr>
              <a:t>odelul</a:t>
            </a:r>
            <a:r>
              <a:rPr lang="en-US" sz="7200" b="1" dirty="0" smtClean="0">
                <a:solidFill>
                  <a:srgbClr val="00539B"/>
                </a:solidFill>
              </a:rPr>
              <a:t> de transport, A</a:t>
            </a:r>
            <a:r>
              <a:rPr lang="ro-RO" sz="7200" b="1" dirty="0" smtClean="0">
                <a:solidFill>
                  <a:srgbClr val="00539B"/>
                </a:solidFill>
              </a:rPr>
              <a:t>naliza Cost-Beneficiu</a:t>
            </a:r>
            <a:r>
              <a:rPr lang="en-US" sz="7200" b="1" dirty="0" smtClean="0">
                <a:solidFill>
                  <a:srgbClr val="00539B"/>
                </a:solidFill>
              </a:rPr>
              <a:t>, A</a:t>
            </a:r>
            <a:r>
              <a:rPr lang="ro-RO" sz="7200" b="1" dirty="0" smtClean="0">
                <a:solidFill>
                  <a:srgbClr val="00539B"/>
                </a:solidFill>
              </a:rPr>
              <a:t>naliza Multi-Criterială</a:t>
            </a:r>
            <a:r>
              <a:rPr lang="en-US" sz="7200" b="1" dirty="0" smtClean="0">
                <a:solidFill>
                  <a:srgbClr val="00539B"/>
                </a:solidFill>
              </a:rPr>
              <a:t> </a:t>
            </a:r>
          </a:p>
          <a:p>
            <a:pPr marL="457200" indent="-457200">
              <a:buAutoNum type="arabicPeriod"/>
            </a:pPr>
            <a:r>
              <a:rPr lang="en-US" sz="7200" b="1" dirty="0" err="1" smtClean="0">
                <a:solidFill>
                  <a:srgbClr val="00539B"/>
                </a:solidFill>
              </a:rPr>
              <a:t>Determinarea</a:t>
            </a:r>
            <a:r>
              <a:rPr lang="en-US" sz="7200" b="1" dirty="0" smtClean="0">
                <a:solidFill>
                  <a:srgbClr val="00539B"/>
                </a:solidFill>
              </a:rPr>
              <a:t> </a:t>
            </a:r>
            <a:r>
              <a:rPr lang="en-US" sz="7200" b="1" dirty="0" err="1" smtClean="0">
                <a:solidFill>
                  <a:srgbClr val="00539B"/>
                </a:solidFill>
              </a:rPr>
              <a:t>scenariului</a:t>
            </a:r>
            <a:r>
              <a:rPr lang="en-US" sz="7200" b="1" dirty="0" smtClean="0">
                <a:solidFill>
                  <a:srgbClr val="00539B"/>
                </a:solidFill>
              </a:rPr>
              <a:t> </a:t>
            </a:r>
            <a:r>
              <a:rPr lang="en-US" sz="7200" b="1" dirty="0" err="1" smtClean="0">
                <a:solidFill>
                  <a:srgbClr val="00539B"/>
                </a:solidFill>
              </a:rPr>
              <a:t>optim</a:t>
            </a:r>
            <a:r>
              <a:rPr lang="en-US" sz="7200" b="1" dirty="0" smtClean="0">
                <a:solidFill>
                  <a:srgbClr val="00539B"/>
                </a:solidFill>
              </a:rPr>
              <a:t> </a:t>
            </a:r>
          </a:p>
          <a:p>
            <a:pPr marL="457200" indent="-457200">
              <a:buAutoNum type="arabicPeriod"/>
            </a:pPr>
            <a:r>
              <a:rPr lang="en-US" sz="7200" b="1" dirty="0" err="1" smtClean="0">
                <a:solidFill>
                  <a:srgbClr val="00539B"/>
                </a:solidFill>
              </a:rPr>
              <a:t>Dezvoltarea</a:t>
            </a:r>
            <a:r>
              <a:rPr lang="en-US" sz="7200" b="1" dirty="0" smtClean="0">
                <a:solidFill>
                  <a:srgbClr val="00539B"/>
                </a:solidFill>
              </a:rPr>
              <a:t> </a:t>
            </a:r>
            <a:r>
              <a:rPr lang="en-US" sz="7200" b="1" dirty="0" err="1" smtClean="0">
                <a:solidFill>
                  <a:srgbClr val="00539B"/>
                </a:solidFill>
              </a:rPr>
              <a:t>scenariului</a:t>
            </a:r>
            <a:r>
              <a:rPr lang="en-US" sz="7200" b="1" dirty="0" smtClean="0">
                <a:solidFill>
                  <a:srgbClr val="00539B"/>
                </a:solidFill>
              </a:rPr>
              <a:t> </a:t>
            </a:r>
            <a:r>
              <a:rPr lang="en-US" sz="7200" b="1" dirty="0" err="1" smtClean="0">
                <a:solidFill>
                  <a:srgbClr val="00539B"/>
                </a:solidFill>
              </a:rPr>
              <a:t>optim</a:t>
            </a:r>
            <a:r>
              <a:rPr lang="en-US" sz="7200" b="1" dirty="0" smtClean="0">
                <a:solidFill>
                  <a:srgbClr val="00539B"/>
                </a:solidFill>
              </a:rPr>
              <a:t> sub forma PMUD</a:t>
            </a:r>
            <a:r>
              <a:rPr lang="ro-RO" sz="7200" b="1" dirty="0" smtClean="0">
                <a:solidFill>
                  <a:srgbClr val="00539B"/>
                </a:solidFill>
              </a:rPr>
              <a:t> (</a:t>
            </a:r>
            <a:r>
              <a:rPr lang="en-US" sz="7200" b="1" dirty="0" smtClean="0">
                <a:solidFill>
                  <a:srgbClr val="00539B"/>
                </a:solidFill>
              </a:rPr>
              <a:t>conform </a:t>
            </a:r>
            <a:r>
              <a:rPr lang="ro-RO" sz="7200" b="1" dirty="0" smtClean="0">
                <a:solidFill>
                  <a:srgbClr val="00539B"/>
                </a:solidFill>
              </a:rPr>
              <a:t> prevederilor </a:t>
            </a:r>
            <a:r>
              <a:rPr lang="en-US" sz="7200" b="1" dirty="0" err="1" smtClean="0">
                <a:solidFill>
                  <a:srgbClr val="00539B"/>
                </a:solidFill>
              </a:rPr>
              <a:t>normelor</a:t>
            </a:r>
            <a:r>
              <a:rPr lang="en-US" sz="7200" b="1" dirty="0" smtClean="0">
                <a:solidFill>
                  <a:srgbClr val="00539B"/>
                </a:solidFill>
              </a:rPr>
              <a:t> MDRAP </a:t>
            </a:r>
            <a:r>
              <a:rPr lang="ro-RO" sz="7200" b="1" dirty="0" smtClean="0">
                <a:solidFill>
                  <a:srgbClr val="00539B"/>
                </a:solidFill>
              </a:rPr>
              <a:t>-î</a:t>
            </a:r>
            <a:r>
              <a:rPr lang="en-US" sz="7200" b="1" dirty="0" smtClean="0">
                <a:solidFill>
                  <a:srgbClr val="00539B"/>
                </a:solidFill>
              </a:rPr>
              <a:t>n </a:t>
            </a:r>
            <a:r>
              <a:rPr lang="en-US" sz="7200" b="1" dirty="0" err="1" smtClean="0">
                <a:solidFill>
                  <a:srgbClr val="00539B"/>
                </a:solidFill>
              </a:rPr>
              <a:t>consultare</a:t>
            </a:r>
            <a:r>
              <a:rPr lang="en-US" sz="7200" b="1" dirty="0" smtClean="0">
                <a:solidFill>
                  <a:srgbClr val="00539B"/>
                </a:solidFill>
              </a:rPr>
              <a:t>, </a:t>
            </a:r>
            <a:r>
              <a:rPr lang="en-US" sz="7200" b="1" dirty="0" err="1" smtClean="0">
                <a:solidFill>
                  <a:srgbClr val="00539B"/>
                </a:solidFill>
              </a:rPr>
              <a:t>nepublicate</a:t>
            </a:r>
            <a:r>
              <a:rPr lang="en-US" sz="7200" b="1" dirty="0" smtClean="0">
                <a:solidFill>
                  <a:srgbClr val="00539B"/>
                </a:solidFill>
              </a:rPr>
              <a:t> </a:t>
            </a:r>
            <a:r>
              <a:rPr lang="ro-RO" sz="7200" b="1" dirty="0" smtClean="0">
                <a:solidFill>
                  <a:srgbClr val="00539B"/>
                </a:solidFill>
              </a:rPr>
              <a:t>î</a:t>
            </a:r>
            <a:r>
              <a:rPr lang="en-US" sz="7200" b="1" dirty="0" err="1" smtClean="0">
                <a:solidFill>
                  <a:srgbClr val="00539B"/>
                </a:solidFill>
              </a:rPr>
              <a:t>nc</a:t>
            </a:r>
            <a:r>
              <a:rPr lang="ro-RO" sz="7200" b="1" dirty="0" smtClean="0">
                <a:solidFill>
                  <a:srgbClr val="00539B"/>
                </a:solidFill>
              </a:rPr>
              <a:t>ă)</a:t>
            </a:r>
            <a:endParaRPr lang="en-US" sz="7200" b="1" dirty="0" smtClean="0">
              <a:solidFill>
                <a:srgbClr val="00539B"/>
              </a:solidFill>
            </a:endParaRPr>
          </a:p>
          <a:p>
            <a:pPr marL="457200" indent="-457200">
              <a:buAutoNum type="arabicPeriod"/>
            </a:pPr>
            <a:r>
              <a:rPr lang="en-US" sz="7200" b="1" dirty="0" err="1" smtClean="0">
                <a:solidFill>
                  <a:srgbClr val="FF0000"/>
                </a:solidFill>
              </a:rPr>
              <a:t>Publicare</a:t>
            </a:r>
            <a:r>
              <a:rPr lang="en-US" sz="7200" b="1" dirty="0" smtClean="0">
                <a:solidFill>
                  <a:srgbClr val="FF0000"/>
                </a:solidFill>
              </a:rPr>
              <a:t> PMUD </a:t>
            </a:r>
            <a:r>
              <a:rPr lang="en-US" sz="7200" b="1" dirty="0" err="1" smtClean="0">
                <a:solidFill>
                  <a:srgbClr val="FF0000"/>
                </a:solidFill>
              </a:rPr>
              <a:t>si</a:t>
            </a:r>
            <a:r>
              <a:rPr lang="en-US" sz="7200" b="1" dirty="0" smtClean="0">
                <a:solidFill>
                  <a:srgbClr val="FF0000"/>
                </a:solidFill>
              </a:rPr>
              <a:t> </a:t>
            </a:r>
            <a:r>
              <a:rPr lang="en-US" sz="7200" b="1" dirty="0" err="1" smtClean="0">
                <a:solidFill>
                  <a:srgbClr val="FF0000"/>
                </a:solidFill>
              </a:rPr>
              <a:t>initierea</a:t>
            </a:r>
            <a:r>
              <a:rPr lang="en-US" sz="7200" b="1" dirty="0" smtClean="0">
                <a:solidFill>
                  <a:srgbClr val="FF0000"/>
                </a:solidFill>
              </a:rPr>
              <a:t> pr</a:t>
            </a:r>
            <a:r>
              <a:rPr lang="ro-RO" sz="7200" b="1" dirty="0" smtClean="0">
                <a:solidFill>
                  <a:srgbClr val="FF0000"/>
                </a:solidFill>
              </a:rPr>
              <a:t>ocedurii de Evaluare Strategică de Mediu </a:t>
            </a:r>
            <a:r>
              <a:rPr lang="en-US" sz="7200" b="1" dirty="0" smtClean="0">
                <a:solidFill>
                  <a:srgbClr val="FF0000"/>
                </a:solidFill>
              </a:rPr>
              <a:t>(SEA)</a:t>
            </a:r>
            <a:r>
              <a:rPr lang="ro-RO" sz="7200" b="1" dirty="0" smtClean="0">
                <a:solidFill>
                  <a:srgbClr val="FF0000"/>
                </a:solidFill>
              </a:rPr>
              <a:t>- </a:t>
            </a:r>
            <a:r>
              <a:rPr lang="ro-RO" sz="8000" b="1" dirty="0" smtClean="0">
                <a:solidFill>
                  <a:srgbClr val="FF0000"/>
                </a:solidFill>
              </a:rPr>
              <a:t>consultări pe prima versiune a PMUD</a:t>
            </a:r>
            <a:endParaRPr lang="en-US" sz="8000" b="1" dirty="0" smtClean="0">
              <a:solidFill>
                <a:srgbClr val="FF0000"/>
              </a:solidFill>
            </a:endParaRPr>
          </a:p>
          <a:p>
            <a:pPr marL="457200" indent="-457200">
              <a:buAutoNum type="arabicPeriod"/>
            </a:pPr>
            <a:r>
              <a:rPr lang="en-US" sz="7200" b="1" dirty="0" err="1" smtClean="0">
                <a:solidFill>
                  <a:srgbClr val="00539B"/>
                </a:solidFill>
              </a:rPr>
              <a:t>Revizuirea</a:t>
            </a:r>
            <a:r>
              <a:rPr lang="en-US" sz="7200" b="1" dirty="0" smtClean="0">
                <a:solidFill>
                  <a:srgbClr val="00539B"/>
                </a:solidFill>
              </a:rPr>
              <a:t> PMUD (forma final</a:t>
            </a:r>
            <a:r>
              <a:rPr lang="ro-RO" sz="7200" b="1" dirty="0" smtClean="0">
                <a:solidFill>
                  <a:srgbClr val="00539B"/>
                </a:solidFill>
              </a:rPr>
              <a:t>ă</a:t>
            </a:r>
            <a:r>
              <a:rPr lang="en-US" sz="7200" b="1" dirty="0" smtClean="0">
                <a:solidFill>
                  <a:srgbClr val="00539B"/>
                </a:solidFill>
              </a:rPr>
              <a:t>) </a:t>
            </a:r>
            <a:r>
              <a:rPr lang="ro-RO" sz="7200" b="1" dirty="0" err="1" smtClean="0">
                <a:solidFill>
                  <a:srgbClr val="00539B"/>
                </a:solidFill>
              </a:rPr>
              <a:t>ș</a:t>
            </a:r>
            <a:r>
              <a:rPr lang="en-US" sz="7200" b="1" dirty="0" err="1" smtClean="0">
                <a:solidFill>
                  <a:srgbClr val="00539B"/>
                </a:solidFill>
              </a:rPr>
              <a:t>i</a:t>
            </a:r>
            <a:r>
              <a:rPr lang="en-US" sz="7200" b="1" dirty="0" smtClean="0">
                <a:solidFill>
                  <a:srgbClr val="00539B"/>
                </a:solidFill>
              </a:rPr>
              <a:t> </a:t>
            </a:r>
            <a:r>
              <a:rPr lang="en-US" sz="7200" b="1" dirty="0" err="1" smtClean="0">
                <a:solidFill>
                  <a:srgbClr val="00539B"/>
                </a:solidFill>
              </a:rPr>
              <a:t>aprobarea</a:t>
            </a:r>
            <a:r>
              <a:rPr lang="en-US" sz="7200" b="1" dirty="0" smtClean="0">
                <a:solidFill>
                  <a:srgbClr val="00539B"/>
                </a:solidFill>
              </a:rPr>
              <a:t> </a:t>
            </a:r>
            <a:r>
              <a:rPr lang="en-US" sz="7200" b="1" dirty="0" err="1" smtClean="0">
                <a:solidFill>
                  <a:srgbClr val="00539B"/>
                </a:solidFill>
              </a:rPr>
              <a:t>prin</a:t>
            </a:r>
            <a:r>
              <a:rPr lang="en-US" sz="7200" b="1" dirty="0" smtClean="0">
                <a:solidFill>
                  <a:srgbClr val="00539B"/>
                </a:solidFill>
              </a:rPr>
              <a:t> HCL (</a:t>
            </a:r>
            <a:r>
              <a:rPr lang="ro-RO" sz="7200" b="1" dirty="0" err="1" smtClean="0">
                <a:solidFill>
                  <a:srgbClr val="00539B"/>
                </a:solidFill>
              </a:rPr>
              <a:t>ș</a:t>
            </a:r>
            <a:r>
              <a:rPr lang="en-US" sz="7200" b="1" dirty="0" err="1" smtClean="0">
                <a:solidFill>
                  <a:srgbClr val="00539B"/>
                </a:solidFill>
              </a:rPr>
              <a:t>i</a:t>
            </a:r>
            <a:r>
              <a:rPr lang="en-US" sz="7200" b="1" dirty="0" smtClean="0">
                <a:solidFill>
                  <a:srgbClr val="00539B"/>
                </a:solidFill>
              </a:rPr>
              <a:t> HCJ ,dup</a:t>
            </a:r>
            <a:r>
              <a:rPr lang="ro-RO" sz="7200" b="1" dirty="0" smtClean="0">
                <a:solidFill>
                  <a:srgbClr val="00539B"/>
                </a:solidFill>
              </a:rPr>
              <a:t>ă</a:t>
            </a:r>
            <a:r>
              <a:rPr lang="en-US" sz="7200" b="1" dirty="0" smtClean="0">
                <a:solidFill>
                  <a:srgbClr val="00539B"/>
                </a:solidFill>
              </a:rPr>
              <a:t> </a:t>
            </a:r>
            <a:r>
              <a:rPr lang="en-US" sz="7200" b="1" dirty="0" err="1" smtClean="0">
                <a:solidFill>
                  <a:srgbClr val="00539B"/>
                </a:solidFill>
              </a:rPr>
              <a:t>caz</a:t>
            </a:r>
            <a:r>
              <a:rPr lang="en-US" sz="7200" b="1" dirty="0" smtClean="0">
                <a:solidFill>
                  <a:srgbClr val="00539B"/>
                </a:solidFill>
              </a:rPr>
              <a:t>).</a:t>
            </a:r>
            <a:endParaRPr lang="en-US" sz="7200" dirty="0" smtClean="0"/>
          </a:p>
          <a:p>
            <a:pPr marL="457200" indent="-457200">
              <a:buAutoNum type="arabicPeriod"/>
            </a:pPr>
            <a:endParaRPr lang="ro-RO" dirty="0"/>
          </a:p>
          <a:p>
            <a:endParaRPr lang="en-GB" dirty="0"/>
          </a:p>
        </p:txBody>
      </p:sp>
      <p:sp>
        <p:nvSpPr>
          <p:cNvPr id="5" name="Slide Number Placeholder 4"/>
          <p:cNvSpPr>
            <a:spLocks noGrp="1"/>
          </p:cNvSpPr>
          <p:nvPr>
            <p:ph type="sldNum" sz="quarter" idx="4"/>
          </p:nvPr>
        </p:nvSpPr>
        <p:spPr/>
        <p:txBody>
          <a:bodyPr/>
          <a:lstStyle/>
          <a:p>
            <a:fld id="{FA83B8D6-F8CB-465E-A3F9-C0CB9076341A}" type="slidenum">
              <a:rPr lang="en-GB" smtClean="0"/>
              <a:pPr/>
              <a:t>11</a:t>
            </a:fld>
            <a:endParaRPr lang="en-GB" dirty="0"/>
          </a:p>
        </p:txBody>
      </p:sp>
    </p:spTree>
    <p:extLst>
      <p:ext uri="{BB962C8B-B14F-4D97-AF65-F5344CB8AC3E}">
        <p14:creationId xmlns="" xmlns:p14="http://schemas.microsoft.com/office/powerpoint/2010/main" val="416074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
            <a:ext cx="6336582" cy="640080"/>
          </a:xfrm>
        </p:spPr>
        <p:txBody>
          <a:bodyPr>
            <a:normAutofit fontScale="90000"/>
          </a:bodyPr>
          <a:lstStyle/>
          <a:p>
            <a:r>
              <a:rPr lang="en-US" dirty="0" smtClean="0"/>
              <a:t/>
            </a:r>
            <a:br>
              <a:rPr lang="en-US" dirty="0" smtClean="0"/>
            </a:br>
            <a:r>
              <a:rPr lang="en-US" sz="3100" b="1" dirty="0" smtClean="0"/>
              <a:t>CUPRINS  PMUD </a:t>
            </a:r>
            <a:r>
              <a:rPr lang="en-US" sz="4000" b="1" dirty="0" smtClean="0"/>
              <a:t/>
            </a:r>
            <a:br>
              <a:rPr lang="en-US" sz="4000" b="1" dirty="0" smtClean="0"/>
            </a:br>
            <a:r>
              <a:rPr lang="en-US" sz="1800" b="1" dirty="0" err="1" smtClean="0"/>
              <a:t>Norme</a:t>
            </a:r>
            <a:r>
              <a:rPr lang="en-US" sz="1800" b="1" dirty="0" smtClean="0"/>
              <a:t> de </a:t>
            </a:r>
            <a:r>
              <a:rPr lang="en-US" sz="1800" b="1" dirty="0" err="1" smtClean="0"/>
              <a:t>implementare</a:t>
            </a:r>
            <a:r>
              <a:rPr lang="en-US" sz="1800" b="1" dirty="0" smtClean="0"/>
              <a:t> (draft) </a:t>
            </a:r>
            <a:r>
              <a:rPr lang="ro-RO" sz="1800" b="1" dirty="0" smtClean="0"/>
              <a:t>–</a:t>
            </a:r>
            <a:r>
              <a:rPr lang="en-US" sz="1800" b="1" dirty="0" smtClean="0"/>
              <a:t> </a:t>
            </a:r>
            <a:r>
              <a:rPr lang="en-US" sz="1800" b="1" dirty="0" err="1" smtClean="0"/>
              <a:t>Legea</a:t>
            </a:r>
            <a:r>
              <a:rPr lang="en-US" sz="1800" b="1" dirty="0" smtClean="0"/>
              <a:t> 350/2001</a:t>
            </a:r>
            <a:r>
              <a:rPr lang="en-US" sz="1800" dirty="0" smtClean="0"/>
              <a:t/>
            </a:r>
            <a:br>
              <a:rPr lang="en-US" sz="1800" dirty="0" smtClean="0"/>
            </a:br>
            <a:endParaRPr lang="en-US" sz="1800" dirty="0"/>
          </a:p>
        </p:txBody>
      </p:sp>
      <p:sp>
        <p:nvSpPr>
          <p:cNvPr id="3" name="Text Placeholder 2"/>
          <p:cNvSpPr>
            <a:spLocks noGrp="1"/>
          </p:cNvSpPr>
          <p:nvPr>
            <p:ph type="body" sz="quarter" idx="13"/>
          </p:nvPr>
        </p:nvSpPr>
        <p:spPr>
          <a:xfrm>
            <a:off x="720725" y="1079999"/>
            <a:ext cx="7560000" cy="5202047"/>
          </a:xfrm>
        </p:spPr>
        <p:txBody>
          <a:bodyPr>
            <a:normAutofit fontScale="25000" lnSpcReduction="20000"/>
          </a:bodyPr>
          <a:lstStyle/>
          <a:p>
            <a:pPr lvl="1"/>
            <a:r>
              <a:rPr lang="es-ES" sz="4800" b="1" dirty="0"/>
              <a:t>Art.16 - </a:t>
            </a:r>
            <a:r>
              <a:rPr lang="es-ES" sz="4800" b="1" dirty="0" err="1"/>
              <a:t>Conţinutul</a:t>
            </a:r>
            <a:r>
              <a:rPr lang="es-ES" sz="4800" b="1" dirty="0"/>
              <a:t> </a:t>
            </a:r>
            <a:r>
              <a:rPr lang="es-ES" sz="4800" b="1" dirty="0" err="1"/>
              <a:t>cadru</a:t>
            </a:r>
            <a:r>
              <a:rPr lang="es-ES" sz="4800" b="1" dirty="0"/>
              <a:t> al P.M.U. este</a:t>
            </a:r>
            <a:r>
              <a:rPr lang="es-ES" sz="4800" b="1" dirty="0" smtClean="0"/>
              <a:t>:</a:t>
            </a:r>
            <a:endParaRPr lang="ro-RO" sz="4800" b="1" dirty="0" smtClean="0"/>
          </a:p>
          <a:p>
            <a:pPr lvl="1"/>
            <a:endParaRPr lang="es-ES" sz="4800" b="1" dirty="0"/>
          </a:p>
          <a:p>
            <a:pPr marL="457200" lvl="1" indent="-457200">
              <a:spcAft>
                <a:spcPts val="1200"/>
              </a:spcAft>
              <a:buFont typeface="Arial" charset="0"/>
              <a:buAutoNum type="arabicPeriod"/>
              <a:defRPr/>
            </a:pPr>
            <a:r>
              <a:rPr lang="ro-RO" sz="8000" b="1" dirty="0" smtClean="0">
                <a:solidFill>
                  <a:srgbClr val="0070C0"/>
                </a:solidFill>
              </a:rPr>
              <a:t>Introducere</a:t>
            </a:r>
            <a:endParaRPr lang="en-US" sz="8000" b="1" dirty="0" smtClean="0">
              <a:solidFill>
                <a:srgbClr val="0070C0"/>
              </a:solidFill>
            </a:endParaRPr>
          </a:p>
          <a:p>
            <a:pPr marL="457200" lvl="1" indent="-457200">
              <a:spcAft>
                <a:spcPts val="1200"/>
              </a:spcAft>
              <a:buFont typeface="Arial" charset="0"/>
              <a:buAutoNum type="arabicPeriod"/>
              <a:defRPr/>
            </a:pPr>
            <a:r>
              <a:rPr lang="ro-RO" sz="8000" b="1" dirty="0" smtClean="0">
                <a:solidFill>
                  <a:srgbClr val="0070C0"/>
                </a:solidFill>
              </a:rPr>
              <a:t>Analiza situaţiei existent</a:t>
            </a:r>
            <a:r>
              <a:rPr lang="en-US" sz="8000" b="1" dirty="0" smtClean="0">
                <a:solidFill>
                  <a:srgbClr val="0070C0"/>
                </a:solidFill>
              </a:rPr>
              <a:t>e</a:t>
            </a:r>
          </a:p>
          <a:p>
            <a:pPr marL="457200" lvl="1" indent="-457200">
              <a:spcAft>
                <a:spcPts val="1200"/>
              </a:spcAft>
              <a:buFont typeface="Arial" charset="0"/>
              <a:buAutoNum type="arabicPeriod"/>
              <a:defRPr/>
            </a:pPr>
            <a:r>
              <a:rPr lang="fr-FR" sz="8000" b="1" dirty="0" err="1" smtClean="0">
                <a:solidFill>
                  <a:srgbClr val="0070C0"/>
                </a:solidFill>
              </a:rPr>
              <a:t>Modelul</a:t>
            </a:r>
            <a:r>
              <a:rPr lang="fr-FR" sz="8000" b="1" dirty="0" smtClean="0">
                <a:solidFill>
                  <a:srgbClr val="0070C0"/>
                </a:solidFill>
              </a:rPr>
              <a:t> de transport</a:t>
            </a:r>
          </a:p>
          <a:p>
            <a:pPr marL="457200" lvl="1" indent="-457200">
              <a:spcAft>
                <a:spcPts val="1200"/>
              </a:spcAft>
              <a:buFont typeface="Arial" charset="0"/>
              <a:buAutoNum type="arabicPeriod"/>
              <a:defRPr/>
            </a:pPr>
            <a:r>
              <a:rPr lang="vi-VN" sz="8000" b="1" dirty="0" smtClean="0">
                <a:solidFill>
                  <a:srgbClr val="0070C0"/>
                </a:solidFill>
              </a:rPr>
              <a:t>Evaluarea impactului actual al mobilităţii</a:t>
            </a:r>
          </a:p>
          <a:p>
            <a:pPr marL="457200" lvl="1" indent="-457200">
              <a:spcAft>
                <a:spcPts val="1200"/>
              </a:spcAft>
              <a:buFont typeface="Arial" charset="0"/>
              <a:buAutoNum type="arabicPeriod"/>
              <a:defRPr/>
            </a:pPr>
            <a:r>
              <a:rPr lang="vi-VN" sz="8000" b="1" dirty="0" smtClean="0">
                <a:solidFill>
                  <a:srgbClr val="0070C0"/>
                </a:solidFill>
              </a:rPr>
              <a:t>Viziunea de dezvoltare a mobilităţii urbane</a:t>
            </a:r>
            <a:endParaRPr lang="en-US" sz="8000" b="1" dirty="0" smtClean="0">
              <a:solidFill>
                <a:srgbClr val="0070C0"/>
              </a:solidFill>
            </a:endParaRPr>
          </a:p>
          <a:p>
            <a:pPr marL="457200" lvl="1" indent="-457200">
              <a:spcAft>
                <a:spcPts val="1200"/>
              </a:spcAft>
              <a:buFont typeface="Arial" charset="0"/>
              <a:buAutoNum type="arabicPeriod"/>
              <a:defRPr/>
            </a:pPr>
            <a:r>
              <a:rPr lang="vi-VN" sz="8000" b="1" dirty="0" smtClean="0">
                <a:solidFill>
                  <a:srgbClr val="0070C0"/>
                </a:solidFill>
              </a:rPr>
              <a:t>Direcţii de acţiune şi proiecte de dezvoltare a mobilităţii urbane</a:t>
            </a:r>
            <a:endParaRPr lang="en-US" sz="8000" b="1" dirty="0" smtClean="0">
              <a:solidFill>
                <a:srgbClr val="0070C0"/>
              </a:solidFill>
            </a:endParaRPr>
          </a:p>
          <a:p>
            <a:pPr marL="457200" lvl="1" indent="-457200">
              <a:spcAft>
                <a:spcPts val="1200"/>
              </a:spcAft>
              <a:buFont typeface="Arial" charset="0"/>
              <a:buAutoNum type="arabicPeriod"/>
              <a:defRPr/>
            </a:pPr>
            <a:r>
              <a:rPr lang="vi-VN" sz="8000" b="1" dirty="0" smtClean="0">
                <a:solidFill>
                  <a:srgbClr val="0070C0"/>
                </a:solidFill>
              </a:rPr>
              <a:t>Evaluarea impactului mobilităţii în cazul celor 3 scenarii</a:t>
            </a:r>
            <a:endParaRPr lang="en-US" sz="8000" b="1" dirty="0" smtClean="0">
              <a:solidFill>
                <a:srgbClr val="0070C0"/>
              </a:solidFill>
            </a:endParaRPr>
          </a:p>
          <a:p>
            <a:pPr marL="457200" lvl="1" indent="-457200">
              <a:spcAft>
                <a:spcPts val="1200"/>
              </a:spcAft>
              <a:buFont typeface="Arial" charset="0"/>
              <a:buAutoNum type="arabicPeriod"/>
              <a:defRPr/>
            </a:pPr>
            <a:r>
              <a:rPr lang="ro-RO" sz="8000" b="1" dirty="0" smtClean="0">
                <a:solidFill>
                  <a:srgbClr val="0070C0"/>
                </a:solidFill>
              </a:rPr>
              <a:t>Cadrul pentru prioritizarea proiectelor pe termen scurt, mediu şi lung</a:t>
            </a:r>
            <a:endParaRPr lang="en-US" sz="8000" b="1" dirty="0" smtClean="0">
              <a:solidFill>
                <a:srgbClr val="0070C0"/>
              </a:solidFill>
            </a:endParaRPr>
          </a:p>
          <a:p>
            <a:pPr marL="457200" lvl="1" indent="-457200">
              <a:spcAft>
                <a:spcPts val="1200"/>
              </a:spcAft>
              <a:buFont typeface="Arial" charset="0"/>
              <a:buAutoNum type="arabicPeriod"/>
              <a:defRPr/>
            </a:pPr>
            <a:r>
              <a:rPr lang="ro-RO" sz="8000" b="1" dirty="0" smtClean="0">
                <a:solidFill>
                  <a:srgbClr val="0070C0"/>
                </a:solidFill>
              </a:rPr>
              <a:t>Planul de acţiune</a:t>
            </a:r>
          </a:p>
          <a:p>
            <a:pPr marL="457200" lvl="1" indent="-457200">
              <a:spcAft>
                <a:spcPts val="1200"/>
              </a:spcAft>
              <a:buFont typeface="Arial" charset="0"/>
              <a:buAutoNum type="arabicPeriod"/>
              <a:defRPr/>
            </a:pPr>
            <a:r>
              <a:rPr lang="vi-VN" sz="8000" b="1" dirty="0" smtClean="0">
                <a:solidFill>
                  <a:srgbClr val="0070C0"/>
                </a:solidFill>
              </a:rPr>
              <a:t>Monitorizarea implementării Planului de Mobilitate Urbană </a:t>
            </a:r>
          </a:p>
          <a:p>
            <a:pPr>
              <a:buFont typeface="Arial" pitchFamily="34" charset="0"/>
              <a:buChar char="•"/>
              <a:defRPr/>
            </a:pPr>
            <a:endParaRPr lang="en-US" sz="5000" dirty="0" smtClean="0"/>
          </a:p>
          <a:p>
            <a:pPr marL="0" lvl="1" indent="0">
              <a:lnSpc>
                <a:spcPct val="120000"/>
              </a:lnSpc>
              <a:spcBef>
                <a:spcPts val="0"/>
              </a:spcBef>
              <a:spcAft>
                <a:spcPts val="0"/>
              </a:spcAft>
              <a:buNone/>
            </a:pPr>
            <a:endParaRPr lang="en-US" sz="2900" dirty="0" smtClean="0"/>
          </a:p>
          <a:p>
            <a:pPr marL="0" lvl="1" indent="0">
              <a:lnSpc>
                <a:spcPct val="120000"/>
              </a:lnSpc>
              <a:spcBef>
                <a:spcPts val="0"/>
              </a:spcBef>
              <a:spcAft>
                <a:spcPts val="0"/>
              </a:spcAft>
              <a:buNone/>
            </a:pPr>
            <a:endParaRPr lang="vi-VN" sz="3200" dirty="0"/>
          </a:p>
          <a:p>
            <a:pPr marL="0" lvl="1" indent="0">
              <a:lnSpc>
                <a:spcPct val="120000"/>
              </a:lnSpc>
              <a:spcBef>
                <a:spcPts val="0"/>
              </a:spcBef>
              <a:spcAft>
                <a:spcPts val="0"/>
              </a:spcAft>
              <a:buNone/>
            </a:pPr>
            <a:endParaRPr lang="vi-VN" sz="3200" dirty="0"/>
          </a:p>
          <a:p>
            <a:pPr marL="0" lvl="1" indent="0">
              <a:lnSpc>
                <a:spcPct val="120000"/>
              </a:lnSpc>
              <a:spcBef>
                <a:spcPts val="0"/>
              </a:spcBef>
              <a:spcAft>
                <a:spcPts val="0"/>
              </a:spcAft>
              <a:buNone/>
            </a:pPr>
            <a:endParaRPr lang="en-US" sz="2900" dirty="0"/>
          </a:p>
          <a:p>
            <a:pPr marL="342900" indent="-342900">
              <a:lnSpc>
                <a:spcPct val="120000"/>
              </a:lnSpc>
              <a:spcBef>
                <a:spcPts val="0"/>
              </a:spcBef>
              <a:buFont typeface="Arial" panose="020B0604020202020204" pitchFamily="34" charset="0"/>
              <a:buChar char="•"/>
            </a:pPr>
            <a:endParaRPr lang="ro-RO" dirty="0"/>
          </a:p>
          <a:p>
            <a:endParaRPr lang="en-US" dirty="0"/>
          </a:p>
        </p:txBody>
      </p:sp>
      <p:sp>
        <p:nvSpPr>
          <p:cNvPr id="4" name="Slide Number Placeholder 3"/>
          <p:cNvSpPr>
            <a:spLocks noGrp="1"/>
          </p:cNvSpPr>
          <p:nvPr>
            <p:ph type="sldNum" sz="quarter" idx="4"/>
          </p:nvPr>
        </p:nvSpPr>
        <p:spPr/>
        <p:txBody>
          <a:bodyPr/>
          <a:lstStyle/>
          <a:p>
            <a:fld id="{FA83B8D6-F8CB-465E-A3F9-C0CB9076341A}" type="slidenum">
              <a:rPr lang="en-GB" smtClean="0"/>
              <a:pPr/>
              <a:t>12</a:t>
            </a:fld>
            <a:endParaRPr lang="en-GB" dirty="0"/>
          </a:p>
        </p:txBody>
      </p:sp>
    </p:spTree>
    <p:extLst>
      <p:ext uri="{BB962C8B-B14F-4D97-AF65-F5344CB8AC3E}">
        <p14:creationId xmlns="" xmlns:p14="http://schemas.microsoft.com/office/powerpoint/2010/main" val="297773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PROCESUL PARTICIPATIV PMUD</a:t>
            </a:r>
            <a:endParaRPr lang="en-US" sz="2800" b="1" dirty="0"/>
          </a:p>
        </p:txBody>
      </p:sp>
      <p:sp>
        <p:nvSpPr>
          <p:cNvPr id="4" name="Slide Number Placeholder 3"/>
          <p:cNvSpPr>
            <a:spLocks noGrp="1"/>
          </p:cNvSpPr>
          <p:nvPr>
            <p:ph type="sldNum" sz="quarter" idx="4"/>
          </p:nvPr>
        </p:nvSpPr>
        <p:spPr/>
        <p:txBody>
          <a:bodyPr/>
          <a:lstStyle/>
          <a:p>
            <a:fld id="{FA83B8D6-F8CB-465E-A3F9-C0CB9076341A}" type="slidenum">
              <a:rPr lang="en-GB" smtClean="0"/>
              <a:pPr/>
              <a:t>13</a:t>
            </a:fld>
            <a:endParaRPr lang="en-GB" dirty="0"/>
          </a:p>
        </p:txBody>
      </p:sp>
      <p:sp>
        <p:nvSpPr>
          <p:cNvPr id="5" name="Rectangle 4"/>
          <p:cNvSpPr/>
          <p:nvPr/>
        </p:nvSpPr>
        <p:spPr>
          <a:xfrm>
            <a:off x="487681" y="2369792"/>
            <a:ext cx="8199120" cy="3570208"/>
          </a:xfrm>
          <a:prstGeom prst="rect">
            <a:avLst/>
          </a:prstGeom>
        </p:spPr>
        <p:txBody>
          <a:bodyPr wrap="square">
            <a:spAutoFit/>
          </a:bodyPr>
          <a:lstStyle/>
          <a:p>
            <a:pPr lvl="1" indent="-457200">
              <a:spcAft>
                <a:spcPts val="1200"/>
              </a:spcAft>
              <a:buFont typeface="Arial" charset="0"/>
              <a:buAutoNum type="arabicPeriod"/>
              <a:defRPr/>
            </a:pPr>
            <a:r>
              <a:rPr lang="en-US" sz="2800" b="1" dirty="0" err="1" smtClean="0">
                <a:solidFill>
                  <a:srgbClr val="0070C0"/>
                </a:solidFill>
              </a:rPr>
              <a:t>Pe</a:t>
            </a:r>
            <a:r>
              <a:rPr lang="en-US" sz="2800" b="1" dirty="0" smtClean="0">
                <a:solidFill>
                  <a:srgbClr val="0070C0"/>
                </a:solidFill>
              </a:rPr>
              <a:t> </a:t>
            </a:r>
            <a:r>
              <a:rPr lang="en-US" sz="2800" b="1" dirty="0" err="1" smtClean="0">
                <a:solidFill>
                  <a:srgbClr val="0070C0"/>
                </a:solidFill>
              </a:rPr>
              <a:t>durata</a:t>
            </a:r>
            <a:r>
              <a:rPr lang="en-US" sz="2800" b="1" dirty="0" smtClean="0">
                <a:solidFill>
                  <a:srgbClr val="0070C0"/>
                </a:solidFill>
              </a:rPr>
              <a:t> </a:t>
            </a:r>
            <a:r>
              <a:rPr lang="en-US" sz="2800" b="1" dirty="0" err="1" smtClean="0">
                <a:solidFill>
                  <a:srgbClr val="0070C0"/>
                </a:solidFill>
              </a:rPr>
              <a:t>ela</a:t>
            </a:r>
            <a:r>
              <a:rPr lang="ro-RO" sz="2800" b="1" dirty="0" smtClean="0">
                <a:solidFill>
                  <a:srgbClr val="0070C0"/>
                </a:solidFill>
              </a:rPr>
              <a:t>b</a:t>
            </a:r>
            <a:r>
              <a:rPr lang="en-US" sz="2800" b="1" dirty="0" smtClean="0">
                <a:solidFill>
                  <a:srgbClr val="0070C0"/>
                </a:solidFill>
              </a:rPr>
              <a:t>or</a:t>
            </a:r>
            <a:r>
              <a:rPr lang="ro-RO" sz="2800" b="1" dirty="0" smtClean="0">
                <a:solidFill>
                  <a:srgbClr val="0070C0"/>
                </a:solidFill>
              </a:rPr>
              <a:t>ă</a:t>
            </a:r>
            <a:r>
              <a:rPr lang="en-US" sz="2800" b="1" dirty="0" err="1" smtClean="0">
                <a:solidFill>
                  <a:srgbClr val="0070C0"/>
                </a:solidFill>
              </a:rPr>
              <a:t>rii</a:t>
            </a:r>
            <a:r>
              <a:rPr lang="ro-RO" sz="2800" b="1" dirty="0" smtClean="0">
                <a:solidFill>
                  <a:srgbClr val="0070C0"/>
                </a:solidFill>
              </a:rPr>
              <a:t> PMUD</a:t>
            </a:r>
            <a:endParaRPr lang="en-US" sz="2800" b="1" dirty="0" smtClean="0">
              <a:solidFill>
                <a:srgbClr val="0070C0"/>
              </a:solidFill>
            </a:endParaRPr>
          </a:p>
          <a:p>
            <a:pPr lvl="1" indent="-457200">
              <a:spcAft>
                <a:spcPts val="1200"/>
              </a:spcAft>
              <a:buFont typeface="Arial" charset="0"/>
              <a:buAutoNum type="arabicPeriod"/>
              <a:defRPr/>
            </a:pPr>
            <a:r>
              <a:rPr lang="en-US" sz="2800" b="1" dirty="0" err="1" smtClean="0">
                <a:solidFill>
                  <a:srgbClr val="0070C0"/>
                </a:solidFill>
              </a:rPr>
              <a:t>Pe</a:t>
            </a:r>
            <a:r>
              <a:rPr lang="en-US" sz="2800" b="1" dirty="0" smtClean="0">
                <a:solidFill>
                  <a:srgbClr val="0070C0"/>
                </a:solidFill>
              </a:rPr>
              <a:t> </a:t>
            </a:r>
            <a:r>
              <a:rPr lang="en-US" sz="2800" b="1" dirty="0" err="1" smtClean="0">
                <a:solidFill>
                  <a:srgbClr val="0070C0"/>
                </a:solidFill>
              </a:rPr>
              <a:t>durata</a:t>
            </a:r>
            <a:r>
              <a:rPr lang="en-US" sz="2800" b="1" dirty="0" smtClean="0">
                <a:solidFill>
                  <a:srgbClr val="0070C0"/>
                </a:solidFill>
              </a:rPr>
              <a:t> </a:t>
            </a:r>
            <a:r>
              <a:rPr lang="en-US" sz="2800" b="1" dirty="0" err="1" smtClean="0">
                <a:solidFill>
                  <a:srgbClr val="0070C0"/>
                </a:solidFill>
              </a:rPr>
              <a:t>Procedurii</a:t>
            </a:r>
            <a:r>
              <a:rPr lang="en-US" sz="2800" b="1" dirty="0" smtClean="0">
                <a:solidFill>
                  <a:srgbClr val="0070C0"/>
                </a:solidFill>
              </a:rPr>
              <a:t> de </a:t>
            </a:r>
            <a:r>
              <a:rPr lang="en-US" sz="2800" b="1" dirty="0" err="1" smtClean="0">
                <a:solidFill>
                  <a:srgbClr val="0070C0"/>
                </a:solidFill>
              </a:rPr>
              <a:t>Evaluare</a:t>
            </a:r>
            <a:r>
              <a:rPr lang="en-US" sz="2800" b="1" dirty="0" smtClean="0">
                <a:solidFill>
                  <a:srgbClr val="0070C0"/>
                </a:solidFill>
              </a:rPr>
              <a:t> Strategic</a:t>
            </a:r>
            <a:r>
              <a:rPr lang="ro-RO" sz="2800" b="1" dirty="0" smtClean="0">
                <a:solidFill>
                  <a:srgbClr val="0070C0"/>
                </a:solidFill>
              </a:rPr>
              <a:t>ă</a:t>
            </a:r>
            <a:r>
              <a:rPr lang="en-US" sz="2800" b="1" dirty="0" smtClean="0">
                <a:solidFill>
                  <a:srgbClr val="0070C0"/>
                </a:solidFill>
              </a:rPr>
              <a:t> a </a:t>
            </a:r>
            <a:r>
              <a:rPr lang="en-US" sz="2800" b="1" dirty="0" err="1" smtClean="0">
                <a:solidFill>
                  <a:srgbClr val="0070C0"/>
                </a:solidFill>
              </a:rPr>
              <a:t>Mediului</a:t>
            </a:r>
            <a:endParaRPr lang="en-US" sz="2800" b="1" dirty="0" smtClean="0">
              <a:solidFill>
                <a:srgbClr val="0070C0"/>
              </a:solidFill>
            </a:endParaRPr>
          </a:p>
          <a:p>
            <a:pPr lvl="1" indent="-457200">
              <a:spcAft>
                <a:spcPts val="1200"/>
              </a:spcAft>
              <a:buFont typeface="Arial" charset="0"/>
              <a:buAutoNum type="arabicPeriod"/>
              <a:defRPr/>
            </a:pPr>
            <a:r>
              <a:rPr lang="en-US" sz="2800" b="1" dirty="0" err="1" smtClean="0">
                <a:solidFill>
                  <a:srgbClr val="0070C0"/>
                </a:solidFill>
              </a:rPr>
              <a:t>Pe</a:t>
            </a:r>
            <a:r>
              <a:rPr lang="en-US" sz="2800" b="1" dirty="0" smtClean="0">
                <a:solidFill>
                  <a:srgbClr val="0070C0"/>
                </a:solidFill>
              </a:rPr>
              <a:t> </a:t>
            </a:r>
            <a:r>
              <a:rPr lang="en-US" sz="2800" b="1" dirty="0" err="1" smtClean="0">
                <a:solidFill>
                  <a:srgbClr val="0070C0"/>
                </a:solidFill>
              </a:rPr>
              <a:t>durata</a:t>
            </a:r>
            <a:r>
              <a:rPr lang="en-US" sz="2800" b="1" dirty="0" smtClean="0">
                <a:solidFill>
                  <a:srgbClr val="0070C0"/>
                </a:solidFill>
              </a:rPr>
              <a:t> </a:t>
            </a:r>
            <a:r>
              <a:rPr lang="ro-RO" sz="2800" b="1" dirty="0" smtClean="0">
                <a:solidFill>
                  <a:srgbClr val="0070C0"/>
                </a:solidFill>
              </a:rPr>
              <a:t>procedurii de aprobare în Consiliul Local </a:t>
            </a:r>
            <a:endParaRPr lang="en-US" sz="2800" b="1" dirty="0" smtClean="0">
              <a:solidFill>
                <a:srgbClr val="0070C0"/>
              </a:solidFill>
            </a:endParaRPr>
          </a:p>
          <a:p>
            <a:pPr lvl="1" indent="-457200">
              <a:spcAft>
                <a:spcPts val="1200"/>
              </a:spcAft>
              <a:buFont typeface="Arial" charset="0"/>
              <a:buAutoNum type="arabicPeriod"/>
              <a:defRPr/>
            </a:pPr>
            <a:r>
              <a:rPr lang="en-US" sz="2800" b="1" dirty="0" err="1" smtClean="0">
                <a:solidFill>
                  <a:srgbClr val="0070C0"/>
                </a:solidFill>
              </a:rPr>
              <a:t>Pe</a:t>
            </a:r>
            <a:r>
              <a:rPr lang="en-US" sz="2800" b="1" dirty="0" smtClean="0">
                <a:solidFill>
                  <a:srgbClr val="0070C0"/>
                </a:solidFill>
              </a:rPr>
              <a:t> </a:t>
            </a:r>
            <a:r>
              <a:rPr lang="en-US" sz="2800" b="1" dirty="0" err="1" smtClean="0">
                <a:solidFill>
                  <a:srgbClr val="0070C0"/>
                </a:solidFill>
              </a:rPr>
              <a:t>durata</a:t>
            </a:r>
            <a:r>
              <a:rPr lang="en-US" sz="2800" b="1" dirty="0" smtClean="0">
                <a:solidFill>
                  <a:srgbClr val="0070C0"/>
                </a:solidFill>
              </a:rPr>
              <a:t> </a:t>
            </a:r>
            <a:r>
              <a:rPr lang="ro-RO" sz="2800" b="1" dirty="0" smtClean="0">
                <a:solidFill>
                  <a:srgbClr val="0070C0"/>
                </a:solidFill>
              </a:rPr>
              <a:t>Implementării PMUD (pentru fiecare proiect care va fi implementat)</a:t>
            </a:r>
            <a:endParaRPr lang="en-US" sz="2800" b="1" dirty="0" smtClean="0">
              <a:solidFill>
                <a:srgbClr val="0070C0"/>
              </a:solidFill>
            </a:endParaRPr>
          </a:p>
        </p:txBody>
      </p:sp>
      <p:sp>
        <p:nvSpPr>
          <p:cNvPr id="7" name="Rounded Rectangle 6"/>
          <p:cNvSpPr/>
          <p:nvPr/>
        </p:nvSpPr>
        <p:spPr>
          <a:xfrm>
            <a:off x="1691640" y="1080000"/>
            <a:ext cx="5760720" cy="1053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o-RO" sz="1800" b="1" dirty="0" smtClean="0">
                <a:solidFill>
                  <a:srgbClr val="FF0000"/>
                </a:solidFill>
              </a:rPr>
              <a:t>4 etape distincte de consultări cu factorii interesați și societatea civilă (3 pînă la apobarea PMUD)</a:t>
            </a:r>
            <a:r>
              <a:rPr lang="en-US" sz="1800" b="1" dirty="0" smtClean="0">
                <a:solidFill>
                  <a:srgbClr val="FF0000"/>
                </a:solidFill>
              </a:rPr>
              <a:t>:</a:t>
            </a:r>
            <a:endParaRPr lang="ro-RO" sz="1800" b="1" dirty="0" smtClean="0">
              <a:solidFill>
                <a:srgbClr val="FF0000"/>
              </a:solidFill>
            </a:endParaRP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Informații privind conceptul PMUD</a:t>
            </a:r>
            <a:endParaRPr lang="en-US" sz="2800" b="1" dirty="0"/>
          </a:p>
        </p:txBody>
      </p:sp>
      <p:sp>
        <p:nvSpPr>
          <p:cNvPr id="3" name="Text Placeholder 2"/>
          <p:cNvSpPr>
            <a:spLocks noGrp="1"/>
          </p:cNvSpPr>
          <p:nvPr>
            <p:ph type="body" sz="quarter" idx="13"/>
          </p:nvPr>
        </p:nvSpPr>
        <p:spPr/>
        <p:txBody>
          <a:bodyPr numCol="1"/>
          <a:lstStyle/>
          <a:p>
            <a:pPr marL="342900" indent="-342900" algn="just">
              <a:lnSpc>
                <a:spcPct val="100000"/>
              </a:lnSpc>
              <a:spcBef>
                <a:spcPts val="600"/>
              </a:spcBef>
              <a:spcAft>
                <a:spcPts val="600"/>
              </a:spcAft>
              <a:buFont typeface="Arial" pitchFamily="34" charset="0"/>
              <a:buChar char="•"/>
            </a:pPr>
            <a:r>
              <a:rPr lang="en-GB" b="1" dirty="0" smtClean="0">
                <a:solidFill>
                  <a:srgbClr val="FF0000"/>
                </a:solidFill>
                <a:latin typeface="Times New Roman" panose="02020603050405020304" pitchFamily="18" charset="0"/>
                <a:cs typeface="Times New Roman" panose="02020603050405020304" pitchFamily="18" charset="0"/>
                <a:hlinkClick r:id="rId2"/>
              </a:rPr>
              <a:t>http://www.inforegio.ro/ro/por-2014-2020/documente-suport.html</a:t>
            </a:r>
            <a:endParaRPr lang="en-GB" b="1"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100000"/>
              </a:lnSpc>
              <a:spcBef>
                <a:spcPts val="600"/>
              </a:spcBef>
              <a:spcAft>
                <a:spcPts val="600"/>
              </a:spcAft>
            </a:pPr>
            <a:r>
              <a:rPr lang="ro-RO" b="1" dirty="0" smtClean="0">
                <a:solidFill>
                  <a:srgbClr val="00539B"/>
                </a:solidFill>
                <a:latin typeface="Times New Roman" panose="02020603050405020304" pitchFamily="18" charset="0"/>
                <a:cs typeface="Times New Roman" panose="02020603050405020304" pitchFamily="18" charset="0"/>
              </a:rPr>
              <a:t>	</a:t>
            </a:r>
            <a:r>
              <a:rPr lang="en-GB" dirty="0" smtClean="0">
                <a:solidFill>
                  <a:srgbClr val="00539B"/>
                </a:solidFill>
                <a:latin typeface="Times New Roman" panose="02020603050405020304" pitchFamily="18" charset="0"/>
                <a:cs typeface="Times New Roman" panose="02020603050405020304" pitchFamily="18" charset="0"/>
              </a:rPr>
              <a:t>(orient</a:t>
            </a:r>
            <a:r>
              <a:rPr lang="ro-RO" dirty="0" smtClean="0">
                <a:solidFill>
                  <a:srgbClr val="00539B"/>
                </a:solidFill>
                <a:latin typeface="Times New Roman" panose="02020603050405020304" pitchFamily="18" charset="0"/>
                <a:cs typeface="Times New Roman" panose="02020603050405020304" pitchFamily="18" charset="0"/>
              </a:rPr>
              <a:t>ări privind PMUD, </a:t>
            </a:r>
            <a:r>
              <a:rPr lang="en-GB" dirty="0" err="1" smtClean="0">
                <a:solidFill>
                  <a:srgbClr val="00539B"/>
                </a:solidFill>
                <a:latin typeface="Times New Roman" panose="02020603050405020304" pitchFamily="18" charset="0"/>
                <a:cs typeface="Times New Roman" panose="02020603050405020304" pitchFamily="18" charset="0"/>
              </a:rPr>
              <a:t>ghiduri</a:t>
            </a:r>
            <a:r>
              <a:rPr lang="en-GB" dirty="0" smtClean="0">
                <a:solidFill>
                  <a:srgbClr val="00539B"/>
                </a:solidFill>
                <a:latin typeface="Times New Roman" panose="02020603050405020304" pitchFamily="18" charset="0"/>
                <a:cs typeface="Times New Roman" panose="02020603050405020304" pitchFamily="18" charset="0"/>
              </a:rPr>
              <a:t> Jaspers:</a:t>
            </a:r>
            <a:r>
              <a:rPr lang="ro-RO" dirty="0" smtClean="0">
                <a:solidFill>
                  <a:srgbClr val="00539B"/>
                </a:solidFill>
                <a:latin typeface="Times New Roman" panose="02020603050405020304" pitchFamily="18" charset="0"/>
                <a:cs typeface="Times New Roman" panose="02020603050405020304" pitchFamily="18" charset="0"/>
              </a:rPr>
              <a:t> privind elaborarea SUMP, model de contract de servicii publice</a:t>
            </a:r>
            <a:r>
              <a:rPr lang="en-GB" dirty="0" smtClean="0">
                <a:solidFill>
                  <a:srgbClr val="00539B"/>
                </a:solidFill>
                <a:latin typeface="Times New Roman" panose="02020603050405020304" pitchFamily="18" charset="0"/>
                <a:cs typeface="Times New Roman" panose="02020603050405020304" pitchFamily="18" charset="0"/>
              </a:rPr>
              <a:t>)</a:t>
            </a:r>
            <a:endParaRPr lang="en-GB" dirty="0" smtClean="0">
              <a:solidFill>
                <a:srgbClr val="00539B"/>
              </a:solidFill>
              <a:latin typeface="Times New Roman" panose="02020603050405020304" pitchFamily="18" charset="0"/>
              <a:cs typeface="Times New Roman" panose="02020603050405020304" pitchFamily="18" charset="0"/>
              <a:hlinkClick r:id="rId3"/>
            </a:endParaRPr>
          </a:p>
          <a:p>
            <a:pPr marL="342900" indent="-342900" algn="just">
              <a:lnSpc>
                <a:spcPct val="100000"/>
              </a:lnSpc>
              <a:spcBef>
                <a:spcPts val="600"/>
              </a:spcBef>
              <a:spcAft>
                <a:spcPts val="600"/>
              </a:spcAft>
              <a:buFont typeface="Arial" pitchFamily="34" charset="0"/>
              <a:buChar char="•"/>
            </a:pPr>
            <a:r>
              <a:rPr lang="en-GB" b="1" dirty="0" smtClean="0">
                <a:solidFill>
                  <a:schemeClr val="accent1">
                    <a:lumMod val="75000"/>
                  </a:schemeClr>
                </a:solidFill>
                <a:latin typeface="Times New Roman" panose="02020603050405020304" pitchFamily="18" charset="0"/>
                <a:cs typeface="Times New Roman" panose="02020603050405020304" pitchFamily="18" charset="0"/>
                <a:hlinkClick r:id="rId3"/>
              </a:rPr>
              <a:t>http://www.eltis.org</a:t>
            </a:r>
            <a:endParaRPr lang="ro-RO" b="1" dirty="0" smtClean="0">
              <a:solidFill>
                <a:schemeClr val="accent1">
                  <a:lumMod val="75000"/>
                </a:schemeClr>
              </a:solidFill>
              <a:latin typeface="Times New Roman" panose="02020603050405020304" pitchFamily="18" charset="0"/>
              <a:cs typeface="Times New Roman" panose="02020603050405020304" pitchFamily="18" charset="0"/>
              <a:hlinkClick r:id="rId3"/>
            </a:endParaRPr>
          </a:p>
          <a:p>
            <a:pPr marL="342900" indent="-342900" algn="just">
              <a:lnSpc>
                <a:spcPct val="100000"/>
              </a:lnSpc>
              <a:spcBef>
                <a:spcPts val="600"/>
              </a:spcBef>
              <a:spcAft>
                <a:spcPts val="600"/>
              </a:spcAft>
            </a:pPr>
            <a:r>
              <a:rPr lang="ro-RO" dirty="0" smtClean="0">
                <a:solidFill>
                  <a:srgbClr val="00539B"/>
                </a:solidFill>
                <a:latin typeface="Times New Roman" panose="02020603050405020304" pitchFamily="18" charset="0"/>
                <a:cs typeface="Times New Roman" panose="02020603050405020304" pitchFamily="18" charset="0"/>
              </a:rPr>
              <a:t>	(ghidul european privind PMUD, resurse și instrumente aprofundarea, elaborarea și implementarea PMUD)</a:t>
            </a:r>
            <a:endParaRPr lang="ro-RO" dirty="0" smtClean="0">
              <a:solidFill>
                <a:srgbClr val="00539B"/>
              </a:solidFill>
              <a:latin typeface="Times New Roman" panose="02020603050405020304" pitchFamily="18" charset="0"/>
              <a:cs typeface="Times New Roman" panose="02020603050405020304" pitchFamily="18" charset="0"/>
              <a:hlinkClick r:id="rId3"/>
            </a:endParaRPr>
          </a:p>
          <a:p>
            <a:pPr marL="342900" indent="-342900" algn="just">
              <a:lnSpc>
                <a:spcPct val="100000"/>
              </a:lnSpc>
              <a:spcBef>
                <a:spcPts val="600"/>
              </a:spcBef>
              <a:spcAft>
                <a:spcPts val="600"/>
              </a:spcAft>
              <a:buFont typeface="Arial" pitchFamily="34" charset="0"/>
              <a:buChar char="•"/>
            </a:pPr>
            <a:r>
              <a:rPr lang="en-GB" b="1" dirty="0" smtClean="0">
                <a:solidFill>
                  <a:schemeClr val="accent1">
                    <a:lumMod val="75000"/>
                  </a:schemeClr>
                </a:solidFill>
                <a:latin typeface="Times New Roman" panose="02020603050405020304" pitchFamily="18" charset="0"/>
                <a:cs typeface="Times New Roman" panose="02020603050405020304" pitchFamily="18" charset="0"/>
                <a:hlinkClick r:id="rId4"/>
              </a:rPr>
              <a:t>http://www.civitas-initiative.eu/</a:t>
            </a:r>
            <a:endParaRPr lang="ro-RO" b="1"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lnSpc>
                <a:spcPct val="100000"/>
              </a:lnSpc>
              <a:spcBef>
                <a:spcPts val="600"/>
              </a:spcBef>
              <a:spcAft>
                <a:spcPts val="600"/>
              </a:spcAft>
            </a:pPr>
            <a:r>
              <a:rPr lang="ro-RO" b="1" dirty="0" smtClean="0">
                <a:solidFill>
                  <a:srgbClr val="00539B"/>
                </a:solidFill>
                <a:latin typeface="Times New Roman" panose="02020603050405020304" pitchFamily="18" charset="0"/>
                <a:cs typeface="Times New Roman" panose="02020603050405020304" pitchFamily="18" charset="0"/>
              </a:rPr>
              <a:t>	</a:t>
            </a:r>
            <a:r>
              <a:rPr lang="ro-RO" dirty="0" smtClean="0">
                <a:solidFill>
                  <a:srgbClr val="00539B"/>
                </a:solidFill>
                <a:latin typeface="Times New Roman" panose="02020603050405020304" pitchFamily="18" charset="0"/>
                <a:cs typeface="Times New Roman" panose="02020603050405020304" pitchFamily="18" charset="0"/>
              </a:rPr>
              <a:t>(soluții și bune practici de mobilitate)</a:t>
            </a:r>
          </a:p>
          <a:p>
            <a:pPr marL="342900" indent="-342900" algn="just">
              <a:lnSpc>
                <a:spcPct val="100000"/>
              </a:lnSpc>
              <a:spcBef>
                <a:spcPts val="600"/>
              </a:spcBef>
              <a:spcAft>
                <a:spcPts val="600"/>
              </a:spcAft>
              <a:buFont typeface="Arial" pitchFamily="34" charset="0"/>
              <a:buChar char="•"/>
            </a:pPr>
            <a:r>
              <a:rPr lang="ro-RO" b="1" dirty="0" smtClean="0">
                <a:solidFill>
                  <a:schemeClr val="accent1">
                    <a:lumMod val="75000"/>
                  </a:schemeClr>
                </a:solidFill>
                <a:latin typeface="Times New Roman" panose="02020603050405020304" pitchFamily="18" charset="0"/>
                <a:cs typeface="Times New Roman" panose="02020603050405020304" pitchFamily="18" charset="0"/>
                <a:hlinkClick r:id="rId5"/>
              </a:rPr>
              <a:t>http://ec.europa.eu/transport/themes/urban/urban_mobility/index_en.htm</a:t>
            </a:r>
            <a:endParaRPr lang="ro-RO" b="1" dirty="0" smtClean="0">
              <a:solidFill>
                <a:schemeClr val="accent1">
                  <a:lumMod val="75000"/>
                </a:schemeClr>
              </a:solidFill>
              <a:latin typeface="Times New Roman" panose="02020603050405020304" pitchFamily="18" charset="0"/>
              <a:cs typeface="Times New Roman" panose="02020603050405020304" pitchFamily="18" charset="0"/>
              <a:hlinkClick r:id="rId4"/>
            </a:endParaRPr>
          </a:p>
          <a:p>
            <a:pPr marL="342900" indent="-342900" algn="just">
              <a:lnSpc>
                <a:spcPct val="100000"/>
              </a:lnSpc>
              <a:spcBef>
                <a:spcPts val="600"/>
              </a:spcBef>
              <a:spcAft>
                <a:spcPts val="600"/>
              </a:spcAft>
            </a:pPr>
            <a:r>
              <a:rPr lang="ro-RO" b="1" dirty="0" smtClean="0">
                <a:solidFill>
                  <a:srgbClr val="00539B"/>
                </a:solidFill>
                <a:latin typeface="Times New Roman" panose="02020603050405020304" pitchFamily="18" charset="0"/>
                <a:cs typeface="Times New Roman" panose="02020603050405020304" pitchFamily="18" charset="0"/>
              </a:rPr>
              <a:t>	</a:t>
            </a:r>
            <a:r>
              <a:rPr lang="ro-RO" dirty="0" smtClean="0">
                <a:solidFill>
                  <a:srgbClr val="00539B"/>
                </a:solidFill>
                <a:latin typeface="Times New Roman" panose="02020603050405020304" pitchFamily="18" charset="0"/>
                <a:cs typeface="Times New Roman" panose="02020603050405020304" pitchFamily="18" charset="0"/>
              </a:rPr>
              <a:t>(legislația europeană în domeniul mobilității urbane, studii realizate la nivelul Uniunii Europene)</a:t>
            </a:r>
            <a:endParaRPr lang="ro-RO" dirty="0" smtClean="0">
              <a:solidFill>
                <a:srgbClr val="FF0000"/>
              </a:solidFill>
            </a:endParaRPr>
          </a:p>
        </p:txBody>
      </p:sp>
      <p:sp>
        <p:nvSpPr>
          <p:cNvPr id="4" name="Slide Number Placeholder 3"/>
          <p:cNvSpPr>
            <a:spLocks noGrp="1"/>
          </p:cNvSpPr>
          <p:nvPr>
            <p:ph type="sldNum" sz="quarter" idx="4"/>
          </p:nvPr>
        </p:nvSpPr>
        <p:spPr/>
        <p:txBody>
          <a:bodyPr/>
          <a:lstStyle/>
          <a:p>
            <a:fld id="{FA83B8D6-F8CB-465E-A3F9-C0CB9076341A}" type="slidenum">
              <a:rPr lang="en-GB" smtClean="0"/>
              <a:pPr/>
              <a:t>14</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t>CE </a:t>
            </a:r>
            <a:r>
              <a:rPr lang="en-US" sz="2800" b="1" dirty="0" smtClean="0"/>
              <a:t>ESTE</a:t>
            </a:r>
            <a:r>
              <a:rPr lang="ro-RO" sz="2800" b="1" dirty="0" smtClean="0"/>
              <a:t> UN </a:t>
            </a:r>
            <a:r>
              <a:rPr lang="en-US" sz="2800" b="1" dirty="0" smtClean="0"/>
              <a:t>PMUD</a:t>
            </a:r>
            <a:r>
              <a:rPr lang="ro-RO" sz="2800" b="1" dirty="0" smtClean="0"/>
              <a:t>?</a:t>
            </a:r>
            <a:endParaRPr lang="en-US" sz="2800" b="1" dirty="0"/>
          </a:p>
        </p:txBody>
      </p:sp>
      <p:sp>
        <p:nvSpPr>
          <p:cNvPr id="3" name="Text Placeholder 2"/>
          <p:cNvSpPr>
            <a:spLocks noGrp="1"/>
          </p:cNvSpPr>
          <p:nvPr>
            <p:ph type="body" sz="quarter" idx="13"/>
          </p:nvPr>
        </p:nvSpPr>
        <p:spPr>
          <a:xfrm>
            <a:off x="710092" y="1080000"/>
            <a:ext cx="7560000" cy="4860000"/>
          </a:xfrm>
        </p:spPr>
        <p:txBody>
          <a:bodyPr>
            <a:normAutofit fontScale="77500" lnSpcReduction="20000"/>
          </a:bodyPr>
          <a:lstStyle/>
          <a:p>
            <a:pPr marL="457200" indent="-457200" algn="just">
              <a:lnSpc>
                <a:spcPct val="120000"/>
              </a:lnSpc>
              <a:spcBef>
                <a:spcPts val="0"/>
              </a:spcBef>
              <a:buFont typeface="Wingdings" panose="05000000000000000000" pitchFamily="2" charset="2"/>
              <a:buChar char="v"/>
            </a:pPr>
            <a:r>
              <a:rPr lang="vi-VN" sz="2900" b="1" dirty="0">
                <a:solidFill>
                  <a:schemeClr val="tx2"/>
                </a:solidFill>
                <a:latin typeface="Calibri" panose="020F0502020204030204" pitchFamily="34" charset="0"/>
              </a:rPr>
              <a:t>Planul de Mobilitate Urbană Durabilă </a:t>
            </a:r>
            <a:r>
              <a:rPr lang="vi-VN" sz="2900" b="1" dirty="0" smtClean="0">
                <a:solidFill>
                  <a:schemeClr val="tx2"/>
                </a:solidFill>
                <a:latin typeface="Calibri" panose="020F0502020204030204" pitchFamily="34" charset="0"/>
              </a:rPr>
              <a:t>este </a:t>
            </a:r>
            <a:r>
              <a:rPr lang="vi-VN" sz="2900" b="1" dirty="0">
                <a:solidFill>
                  <a:schemeClr val="tx2"/>
                </a:solidFill>
                <a:latin typeface="Calibri" panose="020F0502020204030204" pitchFamily="34" charset="0"/>
              </a:rPr>
              <a:t>un </a:t>
            </a:r>
            <a:r>
              <a:rPr lang="vi-VN" sz="2900" b="1" dirty="0">
                <a:solidFill>
                  <a:srgbClr val="FF0000"/>
                </a:solidFill>
                <a:latin typeface="Calibri" panose="020F0502020204030204" pitchFamily="34" charset="0"/>
              </a:rPr>
              <a:t>document strategic</a:t>
            </a:r>
            <a:r>
              <a:rPr lang="vi-VN" sz="2900" b="1" dirty="0">
                <a:solidFill>
                  <a:schemeClr val="tx2"/>
                </a:solidFill>
                <a:latin typeface="Calibri" panose="020F0502020204030204" pitchFamily="34" charset="0"/>
              </a:rPr>
              <a:t> și un instrument de politică de dezvoltare, </a:t>
            </a:r>
            <a:r>
              <a:rPr lang="ro-RO" sz="2900" b="1" dirty="0" smtClean="0">
                <a:solidFill>
                  <a:srgbClr val="FF0000"/>
                </a:solidFill>
                <a:latin typeface="Calibri" panose="020F0502020204030204" pitchFamily="34" charset="0"/>
              </a:rPr>
              <a:t>complementar PUG</a:t>
            </a:r>
            <a:r>
              <a:rPr lang="ro-RO" sz="2900" b="1" dirty="0" smtClean="0">
                <a:solidFill>
                  <a:schemeClr val="tx2"/>
                </a:solidFill>
                <a:latin typeface="Calibri" panose="020F0502020204030204" pitchFamily="34" charset="0"/>
              </a:rPr>
              <a:t>, </a:t>
            </a:r>
            <a:r>
              <a:rPr lang="vi-VN" sz="2900" b="1" dirty="0" smtClean="0">
                <a:solidFill>
                  <a:schemeClr val="tx2"/>
                </a:solidFill>
                <a:latin typeface="Calibri" panose="020F0502020204030204" pitchFamily="34" charset="0"/>
              </a:rPr>
              <a:t>folosind </a:t>
            </a:r>
            <a:r>
              <a:rPr lang="vi-VN" sz="2900" b="1" dirty="0">
                <a:solidFill>
                  <a:schemeClr val="tx2"/>
                </a:solidFill>
                <a:latin typeface="Calibri" panose="020F0502020204030204" pitchFamily="34" charset="0"/>
              </a:rPr>
              <a:t>un </a:t>
            </a:r>
            <a:r>
              <a:rPr lang="ro-RO" sz="2900" b="1" dirty="0" smtClean="0">
                <a:solidFill>
                  <a:schemeClr val="tx2"/>
                </a:solidFill>
                <a:latin typeface="Calibri" panose="020F0502020204030204" pitchFamily="34" charset="0"/>
              </a:rPr>
              <a:t>model de transport (</a:t>
            </a:r>
            <a:r>
              <a:rPr lang="vi-VN" sz="2900" b="1" dirty="0" smtClean="0">
                <a:solidFill>
                  <a:schemeClr val="tx2"/>
                </a:solidFill>
                <a:latin typeface="Calibri" panose="020F0502020204030204" pitchFamily="34" charset="0"/>
              </a:rPr>
              <a:t>software </a:t>
            </a:r>
            <a:r>
              <a:rPr lang="vi-VN" sz="2900" b="1" dirty="0">
                <a:solidFill>
                  <a:schemeClr val="tx2"/>
                </a:solidFill>
                <a:latin typeface="Calibri" panose="020F0502020204030204" pitchFamily="34" charset="0"/>
              </a:rPr>
              <a:t>de </a:t>
            </a:r>
            <a:r>
              <a:rPr lang="vi-VN" sz="2900" b="1" dirty="0" smtClean="0">
                <a:solidFill>
                  <a:schemeClr val="tx2"/>
                </a:solidFill>
                <a:latin typeface="Calibri" panose="020F0502020204030204" pitchFamily="34" charset="0"/>
              </a:rPr>
              <a:t>simular</a:t>
            </a:r>
            <a:r>
              <a:rPr lang="ro-RO" sz="2900" b="1" dirty="0" smtClean="0">
                <a:solidFill>
                  <a:schemeClr val="tx2"/>
                </a:solidFill>
                <a:latin typeface="Calibri" panose="020F0502020204030204" pitchFamily="34" charset="0"/>
              </a:rPr>
              <a:t>e)</a:t>
            </a:r>
            <a:r>
              <a:rPr lang="en-US" sz="2900" b="1" dirty="0" smtClean="0">
                <a:solidFill>
                  <a:schemeClr val="tx2"/>
                </a:solidFill>
                <a:latin typeface="Calibri" panose="020F0502020204030204" pitchFamily="34" charset="0"/>
              </a:rPr>
              <a:t>,</a:t>
            </a:r>
            <a:r>
              <a:rPr lang="vi-VN" sz="2900" b="1" dirty="0" smtClean="0">
                <a:solidFill>
                  <a:schemeClr val="tx2"/>
                </a:solidFill>
                <a:latin typeface="Calibri" panose="020F0502020204030204" pitchFamily="34" charset="0"/>
              </a:rPr>
              <a:t> </a:t>
            </a:r>
            <a:r>
              <a:rPr lang="vi-VN" sz="2900" b="1" dirty="0">
                <a:solidFill>
                  <a:schemeClr val="tx2"/>
                </a:solidFill>
                <a:latin typeface="Calibri" panose="020F0502020204030204" pitchFamily="34" charset="0"/>
              </a:rPr>
              <a:t>având ca </a:t>
            </a:r>
            <a:r>
              <a:rPr lang="vi-VN" sz="2900" b="1" dirty="0" smtClean="0">
                <a:solidFill>
                  <a:schemeClr val="tx2"/>
                </a:solidFill>
                <a:latin typeface="Calibri" panose="020F0502020204030204" pitchFamily="34" charset="0"/>
              </a:rPr>
              <a:t>scop</a:t>
            </a:r>
            <a:r>
              <a:rPr lang="ro-RO" sz="2900" b="1" dirty="0" smtClean="0">
                <a:solidFill>
                  <a:schemeClr val="tx2"/>
                </a:solidFill>
                <a:latin typeface="Calibri" panose="020F0502020204030204" pitchFamily="34" charset="0"/>
              </a:rPr>
              <a:t> îmbunătăţirea </a:t>
            </a:r>
            <a:r>
              <a:rPr lang="ro-RO" sz="2900" b="1" dirty="0" smtClean="0">
                <a:solidFill>
                  <a:srgbClr val="FF0000"/>
                </a:solidFill>
                <a:latin typeface="Calibri" panose="020F0502020204030204" pitchFamily="34" charset="0"/>
              </a:rPr>
              <a:t>accesibilităţii</a:t>
            </a:r>
            <a:r>
              <a:rPr lang="ro-RO" sz="2900" b="1" dirty="0" smtClean="0">
                <a:solidFill>
                  <a:schemeClr val="tx2"/>
                </a:solidFill>
                <a:latin typeface="Calibri" panose="020F0502020204030204" pitchFamily="34" charset="0"/>
              </a:rPr>
              <a:t> şi buna </a:t>
            </a:r>
            <a:r>
              <a:rPr lang="ro-RO" sz="2900" b="1" dirty="0" smtClean="0">
                <a:solidFill>
                  <a:srgbClr val="FF0000"/>
                </a:solidFill>
                <a:latin typeface="Calibri" panose="020F0502020204030204" pitchFamily="34" charset="0"/>
              </a:rPr>
              <a:t>integrare</a:t>
            </a:r>
            <a:r>
              <a:rPr lang="ro-RO" sz="2900" b="1" dirty="0" smtClean="0">
                <a:solidFill>
                  <a:schemeClr val="tx2"/>
                </a:solidFill>
                <a:latin typeface="Calibri" panose="020F0502020204030204" pitchFamily="34" charset="0"/>
              </a:rPr>
              <a:t> a diferitelor moduri de mobilitate şi transport.</a:t>
            </a:r>
            <a:endParaRPr lang="vi-VN" sz="2900" b="1" dirty="0">
              <a:solidFill>
                <a:schemeClr val="tx2"/>
              </a:solidFill>
              <a:latin typeface="Calibri" panose="020F0502020204030204" pitchFamily="34" charset="0"/>
            </a:endParaRPr>
          </a:p>
          <a:p>
            <a:pPr marL="342900" indent="-342900">
              <a:lnSpc>
                <a:spcPct val="120000"/>
              </a:lnSpc>
              <a:spcBef>
                <a:spcPts val="0"/>
              </a:spcBef>
              <a:buFont typeface="Arial" panose="020B0604020202020204" pitchFamily="34" charset="0"/>
              <a:buChar char="•"/>
            </a:pPr>
            <a:endParaRPr lang="fr-FR" sz="2900" b="1" dirty="0">
              <a:latin typeface="Calibri" panose="020F0502020204030204" pitchFamily="34" charset="0"/>
            </a:endParaRPr>
          </a:p>
          <a:p>
            <a:pPr algn="just">
              <a:lnSpc>
                <a:spcPct val="120000"/>
              </a:lnSpc>
              <a:spcBef>
                <a:spcPts val="0"/>
              </a:spcBef>
            </a:pPr>
            <a:r>
              <a:rPr lang="vi-VN" sz="2900" b="1" dirty="0">
                <a:latin typeface="Calibri" panose="020F0502020204030204" pitchFamily="34" charset="0"/>
              </a:rPr>
              <a:t>Implementarea lui va asigura punerea în </a:t>
            </a:r>
            <a:endParaRPr lang="en-US" sz="2900" b="1" dirty="0" smtClean="0">
              <a:latin typeface="Calibri" panose="020F0502020204030204" pitchFamily="34" charset="0"/>
            </a:endParaRPr>
          </a:p>
          <a:p>
            <a:pPr algn="just">
              <a:lnSpc>
                <a:spcPct val="120000"/>
              </a:lnSpc>
              <a:spcBef>
                <a:spcPts val="0"/>
              </a:spcBef>
            </a:pPr>
            <a:r>
              <a:rPr lang="vi-VN" sz="2900" b="1" dirty="0" smtClean="0">
                <a:latin typeface="Calibri" panose="020F0502020204030204" pitchFamily="34" charset="0"/>
              </a:rPr>
              <a:t>aplicare a conceptelor europene de planificare</a:t>
            </a:r>
            <a:r>
              <a:rPr lang="en-US" sz="2900" b="1" dirty="0" smtClean="0">
                <a:latin typeface="Calibri" panose="020F0502020204030204" pitchFamily="34" charset="0"/>
              </a:rPr>
              <a:t> </a:t>
            </a:r>
          </a:p>
          <a:p>
            <a:pPr algn="just">
              <a:lnSpc>
                <a:spcPct val="120000"/>
              </a:lnSpc>
              <a:spcBef>
                <a:spcPts val="0"/>
              </a:spcBef>
            </a:pPr>
            <a:r>
              <a:rPr lang="vi-VN" sz="2900" b="1" dirty="0" smtClean="0">
                <a:latin typeface="Calibri" panose="020F0502020204030204" pitchFamily="34" charset="0"/>
              </a:rPr>
              <a:t> </a:t>
            </a:r>
            <a:r>
              <a:rPr lang="vi-VN" sz="2900" b="1" dirty="0">
                <a:latin typeface="Calibri" panose="020F0502020204030204" pitchFamily="34" charset="0"/>
              </a:rPr>
              <a:t>și de management </a:t>
            </a:r>
            <a:r>
              <a:rPr lang="vi-VN" sz="2900" b="1" dirty="0" smtClean="0">
                <a:latin typeface="Calibri" panose="020F0502020204030204" pitchFamily="34" charset="0"/>
              </a:rPr>
              <a:t>pentru </a:t>
            </a:r>
            <a:r>
              <a:rPr lang="vi-VN" sz="2900" b="1" dirty="0">
                <a:latin typeface="Calibri" panose="020F0502020204030204" pitchFamily="34" charset="0"/>
              </a:rPr>
              <a:t>mobilitatea </a:t>
            </a:r>
            <a:r>
              <a:rPr lang="vi-VN" sz="2900" b="1" dirty="0" smtClean="0">
                <a:latin typeface="Calibri" panose="020F0502020204030204" pitchFamily="34" charset="0"/>
              </a:rPr>
              <a:t>urbană</a:t>
            </a:r>
            <a:r>
              <a:rPr lang="en-US" sz="2900" b="1" dirty="0" smtClean="0">
                <a:latin typeface="Calibri" panose="020F0502020204030204" pitchFamily="34" charset="0"/>
              </a:rPr>
              <a:t>, </a:t>
            </a:r>
            <a:r>
              <a:rPr lang="vi-VN" sz="2900" b="1" dirty="0" smtClean="0">
                <a:latin typeface="Calibri" panose="020F0502020204030204" pitchFamily="34" charset="0"/>
              </a:rPr>
              <a:t> </a:t>
            </a:r>
            <a:endParaRPr lang="en-US" sz="2900" b="1" dirty="0" smtClean="0">
              <a:latin typeface="Calibri" panose="020F0502020204030204" pitchFamily="34" charset="0"/>
            </a:endParaRPr>
          </a:p>
          <a:p>
            <a:pPr algn="just">
              <a:lnSpc>
                <a:spcPct val="120000"/>
              </a:lnSpc>
              <a:spcBef>
                <a:spcPts val="0"/>
              </a:spcBef>
            </a:pPr>
            <a:r>
              <a:rPr lang="vi-VN" sz="2900" b="1" dirty="0" smtClean="0">
                <a:latin typeface="Calibri" panose="020F0502020204030204" pitchFamily="34" charset="0"/>
              </a:rPr>
              <a:t>durabilă </a:t>
            </a:r>
            <a:r>
              <a:rPr lang="vi-VN" sz="2900" b="1" dirty="0">
                <a:latin typeface="Calibri" panose="020F0502020204030204" pitchFamily="34" charset="0"/>
              </a:rPr>
              <a:t>adaptate la </a:t>
            </a:r>
            <a:r>
              <a:rPr lang="vi-VN" sz="2900" b="1" dirty="0" smtClean="0">
                <a:latin typeface="Calibri" panose="020F0502020204030204" pitchFamily="34" charset="0"/>
              </a:rPr>
              <a:t>condițiile </a:t>
            </a:r>
            <a:r>
              <a:rPr lang="en-US" sz="2900" b="1" dirty="0" smtClean="0">
                <a:latin typeface="Calibri" panose="020F0502020204030204" pitchFamily="34" charset="0"/>
              </a:rPr>
              <a:t> </a:t>
            </a:r>
            <a:r>
              <a:rPr lang="vi-VN" sz="2900" b="1" dirty="0" smtClean="0">
                <a:latin typeface="Calibri" panose="020F0502020204030204" pitchFamily="34" charset="0"/>
              </a:rPr>
              <a:t>specifice </a:t>
            </a:r>
            <a:endParaRPr lang="en-US" sz="2900" b="1" dirty="0" smtClean="0">
              <a:latin typeface="Calibri" panose="020F0502020204030204" pitchFamily="34" charset="0"/>
            </a:endParaRPr>
          </a:p>
          <a:p>
            <a:pPr algn="just">
              <a:lnSpc>
                <a:spcPct val="120000"/>
              </a:lnSpc>
              <a:spcBef>
                <a:spcPts val="0"/>
              </a:spcBef>
            </a:pPr>
            <a:r>
              <a:rPr lang="ro-RO" sz="2900" b="1" dirty="0">
                <a:latin typeface="Calibri" panose="020F0502020204030204" pitchFamily="34" charset="0"/>
              </a:rPr>
              <a:t>f</a:t>
            </a:r>
            <a:r>
              <a:rPr lang="en-US" sz="2900" b="1" dirty="0" err="1" smtClean="0">
                <a:latin typeface="Calibri" panose="020F0502020204030204" pitchFamily="34" charset="0"/>
              </a:rPr>
              <a:t>ie</a:t>
            </a:r>
            <a:r>
              <a:rPr lang="ro-RO" sz="2900" b="1" dirty="0" smtClean="0">
                <a:latin typeface="Calibri" panose="020F0502020204030204" pitchFamily="34" charset="0"/>
              </a:rPr>
              <a:t>cărei localităţi</a:t>
            </a:r>
            <a:r>
              <a:rPr lang="en-US" sz="2900" b="1" dirty="0" smtClean="0">
                <a:latin typeface="Calibri" panose="020F0502020204030204" pitchFamily="34" charset="0"/>
              </a:rPr>
              <a:t>,</a:t>
            </a:r>
            <a:r>
              <a:rPr lang="ro-RO" sz="2900" b="1" dirty="0" smtClean="0">
                <a:latin typeface="Calibri" panose="020F0502020204030204" pitchFamily="34" charset="0"/>
              </a:rPr>
              <a:t> </a:t>
            </a:r>
            <a:r>
              <a:rPr lang="vi-VN" sz="2900" b="1" dirty="0" smtClean="0">
                <a:latin typeface="Calibri" panose="020F0502020204030204" pitchFamily="34" charset="0"/>
              </a:rPr>
              <a:t>și </a:t>
            </a:r>
            <a:r>
              <a:rPr lang="vi-VN" sz="2900" b="1" dirty="0">
                <a:latin typeface="Calibri" panose="020F0502020204030204" pitchFamily="34" charset="0"/>
              </a:rPr>
              <a:t>include </a:t>
            </a:r>
            <a:endParaRPr lang="en-US" sz="2900" b="1" dirty="0" smtClean="0">
              <a:latin typeface="Calibri" panose="020F0502020204030204" pitchFamily="34" charset="0"/>
            </a:endParaRPr>
          </a:p>
          <a:p>
            <a:pPr algn="just">
              <a:lnSpc>
                <a:spcPct val="120000"/>
              </a:lnSpc>
              <a:spcBef>
                <a:spcPts val="0"/>
              </a:spcBef>
            </a:pPr>
            <a:r>
              <a:rPr lang="vi-VN" sz="2900" b="1" dirty="0" smtClean="0">
                <a:solidFill>
                  <a:srgbClr val="FF0000"/>
                </a:solidFill>
                <a:latin typeface="Calibri" panose="020F0502020204030204" pitchFamily="34" charset="0"/>
              </a:rPr>
              <a:t>lista </a:t>
            </a:r>
            <a:r>
              <a:rPr lang="vi-VN" sz="2900" b="1" dirty="0">
                <a:solidFill>
                  <a:srgbClr val="FF0000"/>
                </a:solidFill>
                <a:latin typeface="Calibri" panose="020F0502020204030204" pitchFamily="34" charset="0"/>
              </a:rPr>
              <a:t>măsurilor/ proiectelor de îmbunătățire </a:t>
            </a:r>
            <a:endParaRPr lang="en-US" sz="2900" b="1" dirty="0" smtClean="0">
              <a:solidFill>
                <a:srgbClr val="FF0000"/>
              </a:solidFill>
              <a:latin typeface="Calibri" panose="020F0502020204030204" pitchFamily="34" charset="0"/>
            </a:endParaRPr>
          </a:p>
          <a:p>
            <a:pPr algn="just">
              <a:lnSpc>
                <a:spcPct val="120000"/>
              </a:lnSpc>
              <a:spcBef>
                <a:spcPts val="0"/>
              </a:spcBef>
            </a:pPr>
            <a:r>
              <a:rPr lang="vi-VN" sz="2900" b="1" dirty="0" smtClean="0">
                <a:solidFill>
                  <a:srgbClr val="FF0000"/>
                </a:solidFill>
                <a:latin typeface="Calibri" panose="020F0502020204030204" pitchFamily="34" charset="0"/>
              </a:rPr>
              <a:t>a </a:t>
            </a:r>
            <a:r>
              <a:rPr lang="vi-VN" sz="2900" b="1" dirty="0">
                <a:solidFill>
                  <a:srgbClr val="FF0000"/>
                </a:solidFill>
                <a:latin typeface="Calibri" panose="020F0502020204030204" pitchFamily="34" charset="0"/>
              </a:rPr>
              <a:t>mobilității </a:t>
            </a:r>
            <a:r>
              <a:rPr lang="en-US" sz="2900" b="1" dirty="0" smtClean="0">
                <a:solidFill>
                  <a:srgbClr val="FF0000"/>
                </a:solidFill>
                <a:latin typeface="Calibri" panose="020F0502020204030204" pitchFamily="34" charset="0"/>
              </a:rPr>
              <a:t> </a:t>
            </a:r>
            <a:r>
              <a:rPr lang="vi-VN" sz="2900" b="1" dirty="0" smtClean="0">
                <a:solidFill>
                  <a:srgbClr val="FF0000"/>
                </a:solidFill>
                <a:latin typeface="Calibri" panose="020F0502020204030204" pitchFamily="34" charset="0"/>
              </a:rPr>
              <a:t>pe termen </a:t>
            </a:r>
            <a:r>
              <a:rPr lang="vi-VN" sz="2900" b="1" dirty="0">
                <a:solidFill>
                  <a:srgbClr val="FF0000"/>
                </a:solidFill>
                <a:latin typeface="Calibri" panose="020F0502020204030204" pitchFamily="34" charset="0"/>
              </a:rPr>
              <a:t>scurt, mediu și lung</a:t>
            </a:r>
            <a:r>
              <a:rPr lang="vi-VN" sz="2900" b="1" dirty="0" smtClean="0">
                <a:latin typeface="Calibri" panose="020F0502020204030204" pitchFamily="34" charset="0"/>
              </a:rPr>
              <a:t>.</a:t>
            </a:r>
            <a:endParaRPr lang="en-US" sz="2900" b="1" dirty="0" smtClean="0">
              <a:latin typeface="Calibri" panose="020F0502020204030204" pitchFamily="34" charset="0"/>
            </a:endParaRPr>
          </a:p>
          <a:p>
            <a:pPr algn="just">
              <a:lnSpc>
                <a:spcPct val="120000"/>
              </a:lnSpc>
              <a:spcBef>
                <a:spcPts val="0"/>
              </a:spcBef>
            </a:pPr>
            <a:endParaRPr lang="vi-VN" sz="2900" b="1" dirty="0">
              <a:latin typeface="Calibri" panose="020F0502020204030204" pitchFamily="34" charset="0"/>
            </a:endParaRPr>
          </a:p>
          <a:p>
            <a:pPr marL="342900" indent="-342900">
              <a:buFont typeface="Arial" panose="020B0604020202020204" pitchFamily="34" charset="0"/>
              <a:buChar char="•"/>
            </a:pPr>
            <a:endParaRPr lang="fr-FR" b="1"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FA83B8D6-F8CB-465E-A3F9-C0CB9076341A}" type="slidenum">
              <a:rPr lang="en-GB" smtClean="0"/>
              <a:pPr/>
              <a:t>2</a:t>
            </a:fld>
            <a:endParaRPr lang="en-GB"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63788" y="3498112"/>
            <a:ext cx="2980212" cy="2441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7023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0"/>
            <a:ext cx="6336582" cy="847725"/>
          </a:xfrm>
        </p:spPr>
        <p:txBody>
          <a:bodyPr>
            <a:normAutofit fontScale="90000"/>
          </a:bodyPr>
          <a:lstStyle/>
          <a:p>
            <a:r>
              <a:rPr lang="en-GB" sz="1800" b="1" dirty="0" smtClean="0"/>
              <a:t/>
            </a:r>
            <a:br>
              <a:rPr lang="en-GB" sz="1800" b="1" dirty="0" smtClean="0"/>
            </a:br>
            <a:r>
              <a:rPr lang="ro-RO" sz="3100" b="1" dirty="0" smtClean="0"/>
              <a:t>CE </a:t>
            </a:r>
            <a:r>
              <a:rPr lang="en-US" sz="3100" b="1" dirty="0" smtClean="0"/>
              <a:t>ESTE</a:t>
            </a:r>
            <a:r>
              <a:rPr lang="ro-RO" sz="3100" b="1" dirty="0" smtClean="0"/>
              <a:t> un PMUD?</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 name="Slide Number Placeholder 4"/>
          <p:cNvSpPr>
            <a:spLocks noGrp="1"/>
          </p:cNvSpPr>
          <p:nvPr>
            <p:ph type="sldNum" sz="quarter" idx="4"/>
          </p:nvPr>
        </p:nvSpPr>
        <p:spPr/>
        <p:txBody>
          <a:bodyPr/>
          <a:lstStyle/>
          <a:p>
            <a:r>
              <a:rPr lang="ro-RO" dirty="0" smtClean="0">
                <a:solidFill>
                  <a:schemeClr val="bg1"/>
                </a:solidFill>
              </a:rPr>
              <a:t>3</a:t>
            </a:r>
            <a:endParaRPr lang="en-GB" dirty="0">
              <a:solidFill>
                <a:schemeClr val="bg1"/>
              </a:solidFill>
            </a:endParaRPr>
          </a:p>
        </p:txBody>
      </p:sp>
      <p:sp>
        <p:nvSpPr>
          <p:cNvPr id="6" name="Text Placeholder 5"/>
          <p:cNvSpPr>
            <a:spLocks noGrp="1"/>
          </p:cNvSpPr>
          <p:nvPr>
            <p:ph type="body" sz="quarter" idx="10"/>
          </p:nvPr>
        </p:nvSpPr>
        <p:spPr>
          <a:xfrm>
            <a:off x="361507" y="847725"/>
            <a:ext cx="8473735" cy="5422447"/>
          </a:xfrm>
        </p:spPr>
        <p:txBody>
          <a:bodyPr>
            <a:normAutofit fontScale="25000" lnSpcReduction="20000"/>
          </a:bodyPr>
          <a:lstStyle/>
          <a:p>
            <a:pPr algn="just">
              <a:lnSpc>
                <a:spcPct val="100000"/>
              </a:lnSpc>
              <a:spcBef>
                <a:spcPts val="0"/>
              </a:spcBef>
            </a:pPr>
            <a:endParaRPr lang="fr-FR" sz="6400" b="1" dirty="0" smtClean="0">
              <a:latin typeface="Calibri" panose="020F0502020204030204" pitchFamily="34" charset="0"/>
            </a:endParaRPr>
          </a:p>
          <a:p>
            <a:pPr algn="just">
              <a:lnSpc>
                <a:spcPct val="110000"/>
              </a:lnSpc>
              <a:buSzPct val="105000"/>
              <a:buFont typeface="Arial" charset="0"/>
              <a:buBlip>
                <a:blip r:embed="rId3"/>
              </a:buBlip>
              <a:defRPr/>
            </a:pPr>
            <a:r>
              <a:rPr lang="vi-VN" sz="7200" b="1" dirty="0" smtClean="0">
                <a:solidFill>
                  <a:schemeClr val="tx2"/>
                </a:solidFill>
                <a:latin typeface="Calibri" panose="020F0502020204030204" pitchFamily="34" charset="0"/>
              </a:rPr>
              <a:t>Motto-</a:t>
            </a:r>
            <a:r>
              <a:rPr lang="en-US" sz="7200" b="1" dirty="0" smtClean="0">
                <a:solidFill>
                  <a:schemeClr val="tx2"/>
                </a:solidFill>
                <a:latin typeface="Calibri" panose="020F0502020204030204" pitchFamily="34" charset="0"/>
              </a:rPr>
              <a:t>u</a:t>
            </a:r>
            <a:r>
              <a:rPr lang="vi-VN" sz="7200" b="1" dirty="0" smtClean="0">
                <a:solidFill>
                  <a:schemeClr val="tx2"/>
                </a:solidFill>
                <a:latin typeface="Calibri" panose="020F0502020204030204" pitchFamily="34" charset="0"/>
              </a:rPr>
              <a:t>l unui PMUD:</a:t>
            </a:r>
            <a:r>
              <a:rPr lang="ro-RO" sz="7200" b="1" dirty="0" smtClean="0">
                <a:solidFill>
                  <a:schemeClr val="tx2"/>
                </a:solidFill>
              </a:rPr>
              <a:t>	</a:t>
            </a:r>
            <a:r>
              <a:rPr lang="vi-VN" sz="9600" b="1" dirty="0" smtClean="0">
                <a:solidFill>
                  <a:srgbClr val="FF0000"/>
                </a:solidFill>
                <a:latin typeface="Calibri" panose="020F0502020204030204" pitchFamily="34" charset="0"/>
              </a:rPr>
              <a:t>PLANIFICARE PENTRU OAMENI</a:t>
            </a:r>
            <a:endParaRPr lang="ro-RO" sz="9600" b="1" dirty="0" smtClean="0">
              <a:solidFill>
                <a:schemeClr val="tx2"/>
              </a:solidFill>
            </a:endParaRPr>
          </a:p>
          <a:p>
            <a:pPr algn="ctr">
              <a:lnSpc>
                <a:spcPct val="110000"/>
              </a:lnSpc>
              <a:buSzPct val="105000"/>
              <a:defRPr/>
            </a:pPr>
            <a:r>
              <a:rPr lang="ro-RO" sz="7200" b="1" dirty="0" smtClean="0">
                <a:solidFill>
                  <a:srgbClr val="FF0000"/>
                </a:solidFill>
                <a:latin typeface="Calibri" panose="020F0502020204030204" pitchFamily="34" charset="0"/>
              </a:rPr>
              <a:t>	</a:t>
            </a:r>
            <a:r>
              <a:rPr lang="vi-VN" sz="7200" b="1" dirty="0" smtClean="0">
                <a:solidFill>
                  <a:srgbClr val="FF0000"/>
                </a:solidFill>
                <a:latin typeface="Calibri" panose="020F0502020204030204" pitchFamily="34" charset="0"/>
              </a:rPr>
              <a:t>Se concentrează pe oameni și pe satisfacerea nevoilor acestora </a:t>
            </a:r>
            <a:endParaRPr lang="ro-RO" sz="7200" b="1" dirty="0" smtClean="0">
              <a:solidFill>
                <a:srgbClr val="FF0000"/>
              </a:solidFill>
            </a:endParaRPr>
          </a:p>
          <a:p>
            <a:pPr algn="ctr">
              <a:lnSpc>
                <a:spcPct val="110000"/>
              </a:lnSpc>
              <a:buSzPct val="105000"/>
              <a:defRPr/>
            </a:pPr>
            <a:r>
              <a:rPr lang="ro-RO" sz="7200" b="1" dirty="0" smtClean="0">
                <a:solidFill>
                  <a:srgbClr val="FF0000"/>
                </a:solidFill>
                <a:latin typeface="Calibri" panose="020F0502020204030204" pitchFamily="34" charset="0"/>
              </a:rPr>
              <a:t>	</a:t>
            </a:r>
            <a:r>
              <a:rPr lang="vi-VN" sz="7200" b="1" dirty="0" smtClean="0">
                <a:solidFill>
                  <a:srgbClr val="FF0000"/>
                </a:solidFill>
                <a:latin typeface="Calibri" panose="020F0502020204030204" pitchFamily="34" charset="0"/>
              </a:rPr>
              <a:t>legate de mobilitate</a:t>
            </a:r>
          </a:p>
          <a:p>
            <a:pPr marL="857250" indent="-857250" algn="just">
              <a:lnSpc>
                <a:spcPct val="100000"/>
              </a:lnSpc>
              <a:spcBef>
                <a:spcPts val="0"/>
              </a:spcBef>
              <a:buFont typeface="Arial" panose="020B0604020202020204" pitchFamily="34" charset="0"/>
              <a:buChar char="•"/>
            </a:pPr>
            <a:endParaRPr lang="fr-FR" sz="7200" b="1" dirty="0">
              <a:solidFill>
                <a:srgbClr val="0070C0"/>
              </a:solidFill>
              <a:latin typeface="Calibri" panose="020F0502020204030204" pitchFamily="34" charset="0"/>
            </a:endParaRPr>
          </a:p>
          <a:p>
            <a:pPr algn="just">
              <a:lnSpc>
                <a:spcPct val="110000"/>
              </a:lnSpc>
              <a:buSzPct val="105000"/>
              <a:buFont typeface="Arial" charset="0"/>
              <a:buBlip>
                <a:blip r:embed="rId3"/>
              </a:buBlip>
              <a:defRPr/>
            </a:pPr>
            <a:r>
              <a:rPr lang="en-US" sz="8000" b="1" dirty="0" err="1" smtClean="0">
                <a:solidFill>
                  <a:schemeClr val="tx2"/>
                </a:solidFill>
              </a:rPr>
              <a:t>Vizeaz</a:t>
            </a:r>
            <a:r>
              <a:rPr lang="ro-RO" sz="8000" b="1" dirty="0" smtClean="0">
                <a:solidFill>
                  <a:schemeClr val="tx2"/>
                </a:solidFill>
              </a:rPr>
              <a:t>ă</a:t>
            </a:r>
            <a:r>
              <a:rPr lang="en-US" sz="8000" b="1" dirty="0" smtClean="0">
                <a:solidFill>
                  <a:schemeClr val="tx2"/>
                </a:solidFill>
              </a:rPr>
              <a:t> </a:t>
            </a:r>
            <a:r>
              <a:rPr lang="en-US" sz="8000" b="1" dirty="0" err="1" smtClean="0">
                <a:solidFill>
                  <a:schemeClr val="tx2"/>
                </a:solidFill>
              </a:rPr>
              <a:t>toate</a:t>
            </a:r>
            <a:r>
              <a:rPr lang="en-US" sz="8000" b="1" dirty="0" smtClean="0">
                <a:solidFill>
                  <a:schemeClr val="tx2"/>
                </a:solidFill>
              </a:rPr>
              <a:t> </a:t>
            </a:r>
            <a:r>
              <a:rPr lang="en-US" sz="8000" b="1" dirty="0" err="1" smtClean="0">
                <a:solidFill>
                  <a:schemeClr val="tx2"/>
                </a:solidFill>
              </a:rPr>
              <a:t>formele</a:t>
            </a:r>
            <a:r>
              <a:rPr lang="en-US" sz="8000" b="1" dirty="0" smtClean="0">
                <a:solidFill>
                  <a:schemeClr val="tx2"/>
                </a:solidFill>
              </a:rPr>
              <a:t> de transport din </a:t>
            </a:r>
            <a:r>
              <a:rPr lang="ro-RO" sz="8000" b="1" dirty="0" smtClean="0">
                <a:solidFill>
                  <a:schemeClr val="tx2"/>
                </a:solidFill>
              </a:rPr>
              <a:t>zona analizată</a:t>
            </a:r>
            <a:r>
              <a:rPr lang="en-US" sz="8000" b="1" dirty="0" smtClean="0">
                <a:solidFill>
                  <a:schemeClr val="tx2"/>
                </a:solidFill>
              </a:rPr>
              <a:t>:</a:t>
            </a:r>
            <a:endParaRPr lang="vi-VN" sz="8000" b="1" dirty="0" smtClean="0">
              <a:solidFill>
                <a:schemeClr val="tx2"/>
              </a:solidFill>
              <a:latin typeface="Calibri" panose="020F0502020204030204" pitchFamily="34" charset="0"/>
            </a:endParaRPr>
          </a:p>
          <a:p>
            <a:pPr lvl="2">
              <a:spcAft>
                <a:spcPts val="0"/>
              </a:spcAft>
              <a:buFont typeface="Wingdings" pitchFamily="2" charset="2"/>
              <a:buChar char="§"/>
              <a:defRPr/>
            </a:pPr>
            <a:r>
              <a:rPr lang="ro-RO" sz="6400" b="1" dirty="0" smtClean="0">
                <a:solidFill>
                  <a:srgbClr val="FF0000"/>
                </a:solidFill>
              </a:rPr>
              <a:t>MOTORIZAT SI NEMOTORIZAT</a:t>
            </a:r>
          </a:p>
          <a:p>
            <a:pPr lvl="2">
              <a:spcAft>
                <a:spcPts val="0"/>
              </a:spcAft>
              <a:buFont typeface="Wingdings" pitchFamily="2" charset="2"/>
              <a:buChar char="§"/>
              <a:defRPr/>
            </a:pPr>
            <a:r>
              <a:rPr lang="ro-RO" sz="6400" b="1" dirty="0" smtClean="0">
                <a:solidFill>
                  <a:srgbClr val="FF0000"/>
                </a:solidFill>
              </a:rPr>
              <a:t>PASAGERI  SI MARFĂ</a:t>
            </a:r>
          </a:p>
          <a:p>
            <a:pPr lvl="2">
              <a:spcAft>
                <a:spcPts val="0"/>
              </a:spcAft>
              <a:buFont typeface="Wingdings" pitchFamily="2" charset="2"/>
              <a:buChar char="§"/>
              <a:defRPr/>
            </a:pPr>
            <a:r>
              <a:rPr lang="ro-RO" sz="6400" b="1" dirty="0" smtClean="0">
                <a:solidFill>
                  <a:srgbClr val="FF0000"/>
                </a:solidFill>
              </a:rPr>
              <a:t>ÎN MIȘCARE/STAȚIONARE</a:t>
            </a:r>
          </a:p>
          <a:p>
            <a:pPr lvl="2">
              <a:spcAft>
                <a:spcPts val="0"/>
              </a:spcAft>
              <a:buFont typeface="Wingdings" pitchFamily="2" charset="2"/>
              <a:buChar char="§"/>
              <a:defRPr/>
            </a:pPr>
            <a:r>
              <a:rPr lang="ro-RO" sz="6400" b="1" dirty="0" smtClean="0">
                <a:solidFill>
                  <a:srgbClr val="FF0000"/>
                </a:solidFill>
              </a:rPr>
              <a:t>PUBLIC ȘI PRIVAT</a:t>
            </a:r>
            <a:endParaRPr lang="en-US" sz="6400" b="1" dirty="0" smtClean="0">
              <a:solidFill>
                <a:srgbClr val="FF0000"/>
              </a:solidFill>
            </a:endParaRPr>
          </a:p>
          <a:p>
            <a:pPr algn="just">
              <a:lnSpc>
                <a:spcPct val="110000"/>
              </a:lnSpc>
              <a:buSzPct val="105000"/>
              <a:buFont typeface="Arial" charset="0"/>
              <a:buBlip>
                <a:blip r:embed="rId3"/>
              </a:buBlip>
              <a:defRPr/>
            </a:pPr>
            <a:r>
              <a:rPr lang="ro-RO" sz="8000" b="1" dirty="0" smtClean="0">
                <a:solidFill>
                  <a:schemeClr val="tx2"/>
                </a:solidFill>
              </a:rPr>
              <a:t>A</a:t>
            </a:r>
            <a:r>
              <a:rPr lang="vi-VN" sz="8000" b="1" dirty="0" smtClean="0">
                <a:solidFill>
                  <a:schemeClr val="tx2"/>
                </a:solidFill>
                <a:latin typeface="Calibri" panose="020F0502020204030204" pitchFamily="34" charset="0"/>
              </a:rPr>
              <a:t>bordare integrată a politicilor</a:t>
            </a:r>
            <a:r>
              <a:rPr lang="en-US" sz="8000" b="1" dirty="0" smtClean="0">
                <a:solidFill>
                  <a:schemeClr val="tx2"/>
                </a:solidFill>
              </a:rPr>
              <a:t>:</a:t>
            </a:r>
            <a:endParaRPr lang="ro-RO" sz="8000" b="1" dirty="0" smtClean="0">
              <a:solidFill>
                <a:schemeClr val="tx2"/>
              </a:solidFill>
            </a:endParaRPr>
          </a:p>
          <a:p>
            <a:pPr lvl="2" algn="just">
              <a:lnSpc>
                <a:spcPct val="110000"/>
              </a:lnSpc>
              <a:buSzPct val="105000"/>
              <a:buFont typeface="Arial" pitchFamily="34" charset="0"/>
              <a:buChar char="•"/>
              <a:defRPr/>
            </a:pPr>
            <a:r>
              <a:rPr lang="ro-RO" sz="6400" b="1" dirty="0" smtClean="0">
                <a:solidFill>
                  <a:schemeClr val="tx2"/>
                </a:solidFill>
              </a:rPr>
              <a:t>pe niveluri </a:t>
            </a:r>
            <a:r>
              <a:rPr lang="vi-VN" sz="6400" b="1" dirty="0" smtClean="0">
                <a:solidFill>
                  <a:schemeClr val="tx2"/>
                </a:solidFill>
              </a:rPr>
              <a:t>sectoriale</a:t>
            </a:r>
            <a:r>
              <a:rPr lang="ro-RO" sz="6400" dirty="0" smtClean="0">
                <a:solidFill>
                  <a:schemeClr val="tx2"/>
                </a:solidFill>
              </a:rPr>
              <a:t> (politică economică, socială, dezvoltare urbană, a locuirii, de sănătate publică, de securitate/siguranță) </a:t>
            </a:r>
          </a:p>
          <a:p>
            <a:pPr lvl="2" algn="just">
              <a:lnSpc>
                <a:spcPct val="110000"/>
              </a:lnSpc>
              <a:buSzPct val="105000"/>
              <a:buFont typeface="Arial" pitchFamily="34" charset="0"/>
              <a:buChar char="•"/>
              <a:defRPr/>
            </a:pPr>
            <a:r>
              <a:rPr lang="ro-RO" sz="6400" b="1" dirty="0" smtClean="0">
                <a:solidFill>
                  <a:schemeClr val="tx2"/>
                </a:solidFill>
              </a:rPr>
              <a:t>pe </a:t>
            </a:r>
            <a:r>
              <a:rPr lang="vi-VN" sz="6400" b="1" dirty="0" smtClean="0">
                <a:solidFill>
                  <a:schemeClr val="tx2"/>
                </a:solidFill>
              </a:rPr>
              <a:t>niveluri de autoritate </a:t>
            </a:r>
            <a:r>
              <a:rPr lang="ro-RO" sz="6400" dirty="0" smtClean="0">
                <a:solidFill>
                  <a:schemeClr val="tx2"/>
                </a:solidFill>
              </a:rPr>
              <a:t>(s</a:t>
            </a:r>
            <a:r>
              <a:rPr lang="vi-VN" sz="6400" dirty="0" smtClean="0">
                <a:solidFill>
                  <a:schemeClr val="tx2"/>
                </a:solidFill>
              </a:rPr>
              <a:t>chimb de informații</a:t>
            </a:r>
            <a:r>
              <a:rPr lang="ro-RO" sz="6400" dirty="0" smtClean="0">
                <a:solidFill>
                  <a:schemeClr val="tx2"/>
                </a:solidFill>
              </a:rPr>
              <a:t> și coordonare</a:t>
            </a:r>
            <a:r>
              <a:rPr lang="vi-VN" sz="6400" dirty="0" smtClean="0">
                <a:solidFill>
                  <a:schemeClr val="tx2"/>
                </a:solidFill>
              </a:rPr>
              <a:t> cu autoritățile competente de la alte nivele de autoritate</a:t>
            </a:r>
            <a:r>
              <a:rPr lang="ro-RO" sz="6400" dirty="0" smtClean="0">
                <a:solidFill>
                  <a:schemeClr val="tx2"/>
                </a:solidFill>
              </a:rPr>
              <a:t>- locale, regionale, centrale)</a:t>
            </a:r>
          </a:p>
          <a:p>
            <a:pPr lvl="2" algn="just">
              <a:lnSpc>
                <a:spcPct val="110000"/>
              </a:lnSpc>
              <a:buSzPct val="105000"/>
              <a:buFont typeface="Arial" pitchFamily="34" charset="0"/>
              <a:buChar char="•"/>
              <a:defRPr/>
            </a:pPr>
            <a:r>
              <a:rPr lang="ro-RO" sz="6400" b="1" dirty="0" smtClean="0">
                <a:solidFill>
                  <a:schemeClr val="tx2"/>
                </a:solidFill>
              </a:rPr>
              <a:t>între </a:t>
            </a:r>
            <a:r>
              <a:rPr lang="vi-VN" sz="6400" b="1" dirty="0" smtClean="0">
                <a:solidFill>
                  <a:schemeClr val="tx2"/>
                </a:solidFill>
              </a:rPr>
              <a:t>autorități învecinate</a:t>
            </a:r>
            <a:r>
              <a:rPr lang="ro-RO" sz="6400" b="1" dirty="0" smtClean="0">
                <a:solidFill>
                  <a:schemeClr val="tx2"/>
                </a:solidFill>
              </a:rPr>
              <a:t> </a:t>
            </a:r>
            <a:r>
              <a:rPr lang="ro-RO" sz="6400" dirty="0" smtClean="0">
                <a:solidFill>
                  <a:schemeClr val="tx2"/>
                </a:solidFill>
              </a:rPr>
              <a:t>(schimb de informații și c</a:t>
            </a:r>
            <a:r>
              <a:rPr lang="vi-VN" sz="6400" dirty="0" smtClean="0">
                <a:solidFill>
                  <a:schemeClr val="tx2"/>
                </a:solidFill>
              </a:rPr>
              <a:t>oordonarea activităților între autoritățile din zonele urbane și </a:t>
            </a:r>
            <a:r>
              <a:rPr lang="ro-RO" sz="6400" dirty="0" smtClean="0">
                <a:solidFill>
                  <a:schemeClr val="tx2"/>
                </a:solidFill>
              </a:rPr>
              <a:t>localitățile</a:t>
            </a:r>
            <a:r>
              <a:rPr lang="vi-VN" sz="6400" dirty="0" smtClean="0">
                <a:solidFill>
                  <a:schemeClr val="tx2"/>
                </a:solidFill>
              </a:rPr>
              <a:t> vecine</a:t>
            </a:r>
            <a:r>
              <a:rPr lang="ro-RO" sz="6400" dirty="0" smtClean="0">
                <a:solidFill>
                  <a:schemeClr val="tx2"/>
                </a:solidFill>
              </a:rPr>
              <a:t>)</a:t>
            </a:r>
          </a:p>
          <a:p>
            <a:pPr lvl="1" algn="just">
              <a:lnSpc>
                <a:spcPct val="110000"/>
              </a:lnSpc>
              <a:buSzPct val="105000"/>
              <a:buFont typeface="Arial" charset="0"/>
              <a:buBlip>
                <a:blip r:embed="rId3"/>
              </a:buBlip>
              <a:defRPr/>
            </a:pPr>
            <a:endParaRPr lang="en-US" sz="5600" b="1" dirty="0" smtClean="0">
              <a:solidFill>
                <a:schemeClr val="tx2"/>
              </a:solidFill>
            </a:endParaRPr>
          </a:p>
          <a:p>
            <a:pPr lvl="0" algn="just">
              <a:lnSpc>
                <a:spcPct val="100000"/>
              </a:lnSpc>
              <a:spcBef>
                <a:spcPts val="0"/>
              </a:spcBef>
            </a:pPr>
            <a:endParaRPr lang="en-GB" sz="1400" dirty="0" smtClean="0"/>
          </a:p>
          <a:p>
            <a:pPr lvl="0" algn="just">
              <a:lnSpc>
                <a:spcPct val="100000"/>
              </a:lnSpc>
              <a:spcBef>
                <a:spcPts val="0"/>
              </a:spcBef>
            </a:pPr>
            <a:endParaRPr lang="en-GB" dirty="0"/>
          </a:p>
        </p:txBody>
      </p:sp>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98120"/>
            <a:ext cx="6336582" cy="649605"/>
          </a:xfrm>
        </p:spPr>
        <p:txBody>
          <a:bodyPr>
            <a:normAutofit fontScale="90000"/>
          </a:bodyPr>
          <a:lstStyle/>
          <a:p>
            <a:r>
              <a:rPr lang="en-GB" sz="1800" b="1" dirty="0" smtClean="0"/>
              <a:t/>
            </a:r>
            <a:br>
              <a:rPr lang="en-GB" sz="1800" b="1" dirty="0" smtClean="0"/>
            </a:br>
            <a:r>
              <a:rPr lang="ro-RO" sz="3100" b="1" dirty="0" smtClean="0"/>
              <a:t>Documente europene privind conceptul </a:t>
            </a:r>
            <a:r>
              <a:rPr lang="en-US" sz="3100" b="1" dirty="0" smtClean="0"/>
              <a:t>PMUD</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z="900" smtClean="0">
                <a:solidFill>
                  <a:schemeClr val="bg1"/>
                </a:solidFill>
              </a:rPr>
              <a:pPr/>
              <a:t>4</a:t>
            </a:fld>
            <a:endParaRPr lang="en-GB" sz="900" dirty="0">
              <a:solidFill>
                <a:schemeClr val="bg1"/>
              </a:solidFill>
            </a:endParaRPr>
          </a:p>
        </p:txBody>
      </p:sp>
      <p:sp>
        <p:nvSpPr>
          <p:cNvPr id="6" name="Text Placeholder 5"/>
          <p:cNvSpPr>
            <a:spLocks noGrp="1"/>
          </p:cNvSpPr>
          <p:nvPr>
            <p:ph type="body" sz="quarter" idx="10"/>
          </p:nvPr>
        </p:nvSpPr>
        <p:spPr>
          <a:xfrm>
            <a:off x="361507" y="847725"/>
            <a:ext cx="8473735" cy="5422447"/>
          </a:xfrm>
        </p:spPr>
        <p:txBody>
          <a:bodyPr>
            <a:normAutofit fontScale="25000" lnSpcReduction="20000"/>
          </a:bodyPr>
          <a:lstStyle/>
          <a:p>
            <a:pPr marL="457200" indent="-457200">
              <a:buFont typeface="Wingdings" pitchFamily="2" charset="2"/>
              <a:buChar char="v"/>
              <a:tabLst>
                <a:tab pos="509588" algn="l"/>
                <a:tab pos="1254125" algn="l"/>
              </a:tabLst>
              <a:defRPr/>
            </a:pPr>
            <a:r>
              <a:rPr lang="en-GB" sz="6400" b="1" dirty="0" err="1" smtClean="0"/>
              <a:t>Pachetul</a:t>
            </a:r>
            <a:r>
              <a:rPr lang="en-GB" sz="6400" b="1" dirty="0" smtClean="0"/>
              <a:t> de </a:t>
            </a:r>
            <a:r>
              <a:rPr lang="en-GB" sz="6400" b="1" dirty="0" err="1" smtClean="0"/>
              <a:t>Mobilitate</a:t>
            </a:r>
            <a:r>
              <a:rPr lang="en-GB" sz="6400" b="1" dirty="0" smtClean="0"/>
              <a:t> Urban</a:t>
            </a:r>
            <a:r>
              <a:rPr lang="ro-RO" sz="6400" b="1" dirty="0" smtClean="0"/>
              <a:t>ă</a:t>
            </a:r>
            <a:r>
              <a:rPr lang="en-GB" sz="6400" b="1" dirty="0" smtClean="0"/>
              <a:t> - </a:t>
            </a:r>
            <a:r>
              <a:rPr lang="ro-RO" sz="6400" b="1" dirty="0" err="1" smtClean="0"/>
              <a:t>Î</a:t>
            </a:r>
            <a:r>
              <a:rPr lang="en-GB" sz="6400" b="1" dirty="0" err="1" smtClean="0"/>
              <a:t>mpreun</a:t>
            </a:r>
            <a:r>
              <a:rPr lang="ro-RO" sz="6400" b="1" dirty="0" smtClean="0"/>
              <a:t>ă</a:t>
            </a:r>
            <a:r>
              <a:rPr lang="en-GB" sz="6400" b="1" dirty="0" smtClean="0"/>
              <a:t> </a:t>
            </a:r>
            <a:r>
              <a:rPr lang="en-GB" sz="6400" b="1" dirty="0" err="1" smtClean="0"/>
              <a:t>pentru</a:t>
            </a:r>
            <a:r>
              <a:rPr lang="en-GB" sz="6400" b="1" dirty="0" smtClean="0"/>
              <a:t> o </a:t>
            </a:r>
            <a:r>
              <a:rPr lang="en-GB" sz="6400" b="1" dirty="0" err="1" smtClean="0"/>
              <a:t>mobilitate</a:t>
            </a:r>
            <a:r>
              <a:rPr lang="en-GB" sz="6400" b="1" dirty="0" smtClean="0"/>
              <a:t> urban</a:t>
            </a:r>
            <a:r>
              <a:rPr lang="ro-RO" sz="6400" b="1" dirty="0" smtClean="0"/>
              <a:t>ă</a:t>
            </a:r>
            <a:r>
              <a:rPr lang="en-GB" sz="6400" b="1" dirty="0" smtClean="0"/>
              <a:t> </a:t>
            </a:r>
            <a:r>
              <a:rPr lang="en-GB" sz="6400" b="1" dirty="0" err="1" smtClean="0"/>
              <a:t>competitiv</a:t>
            </a:r>
            <a:r>
              <a:rPr lang="ro-RO" sz="6400" b="1" dirty="0" smtClean="0"/>
              <a:t>ă</a:t>
            </a:r>
            <a:r>
              <a:rPr lang="en-GB" sz="6400" b="1" dirty="0" smtClean="0"/>
              <a:t> care </a:t>
            </a:r>
            <a:r>
              <a:rPr lang="en-GB" sz="6400" b="1" dirty="0" err="1" smtClean="0"/>
              <a:t>utilizeaz</a:t>
            </a:r>
            <a:r>
              <a:rPr lang="ro-RO" sz="6400" b="1" dirty="0" smtClean="0"/>
              <a:t>ă</a:t>
            </a:r>
            <a:r>
              <a:rPr lang="en-GB" sz="6400" b="1" dirty="0" smtClean="0"/>
              <a:t> </a:t>
            </a:r>
            <a:r>
              <a:rPr lang="en-GB" sz="6400" b="1" dirty="0" err="1" smtClean="0"/>
              <a:t>eficient</a:t>
            </a:r>
            <a:r>
              <a:rPr lang="en-GB" sz="6400" b="1" dirty="0" smtClean="0"/>
              <a:t> </a:t>
            </a:r>
            <a:r>
              <a:rPr lang="en-GB" sz="6400" b="1" dirty="0" err="1" smtClean="0"/>
              <a:t>resursele</a:t>
            </a:r>
            <a:r>
              <a:rPr lang="en-GB" sz="6400" b="1" dirty="0" smtClean="0"/>
              <a:t>, </a:t>
            </a:r>
            <a:r>
              <a:rPr lang="en-GB" sz="6400" b="1" dirty="0" err="1" smtClean="0"/>
              <a:t>Comisia</a:t>
            </a:r>
            <a:r>
              <a:rPr lang="en-GB" sz="6400" b="1" dirty="0" smtClean="0"/>
              <a:t> </a:t>
            </a:r>
            <a:r>
              <a:rPr lang="en-GB" sz="6400" b="1" dirty="0" err="1" smtClean="0"/>
              <a:t>Europea</a:t>
            </a:r>
            <a:r>
              <a:rPr lang="ro-RO" sz="6400" b="1" dirty="0" smtClean="0"/>
              <a:t>nă</a:t>
            </a:r>
            <a:r>
              <a:rPr lang="en-GB" sz="6400" b="1" dirty="0" smtClean="0"/>
              <a:t> 2013</a:t>
            </a:r>
          </a:p>
          <a:p>
            <a:pPr marL="458788" indent="-460375">
              <a:lnSpc>
                <a:spcPct val="120000"/>
              </a:lnSpc>
              <a:spcBef>
                <a:spcPts val="600"/>
              </a:spcBef>
              <a:tabLst>
                <a:tab pos="457200" algn="l"/>
              </a:tabLst>
              <a:defRPr/>
            </a:pPr>
            <a:r>
              <a:rPr lang="ro-RO" sz="5600" dirty="0" smtClean="0"/>
              <a:t>	</a:t>
            </a:r>
            <a:r>
              <a:rPr lang="en-GB" sz="5600" u="sng" dirty="0" smtClean="0">
                <a:hlinkClick r:id="rId3"/>
              </a:rPr>
              <a:t>http://ec.europa.eu/transport/themes/urban/urban_mobility/ump_en.htm</a:t>
            </a:r>
            <a:endParaRPr lang="en-US" sz="5600" dirty="0" smtClean="0"/>
          </a:p>
          <a:p>
            <a:pPr marL="457200" indent="-457200">
              <a:lnSpc>
                <a:spcPct val="120000"/>
              </a:lnSpc>
              <a:spcBef>
                <a:spcPts val="600"/>
              </a:spcBef>
              <a:defRPr/>
            </a:pPr>
            <a:r>
              <a:rPr lang="ro-RO" sz="4800" b="1" dirty="0" smtClean="0">
                <a:solidFill>
                  <a:srgbClr val="FF0000"/>
                </a:solidFill>
              </a:rPr>
              <a:t>	</a:t>
            </a:r>
            <a:r>
              <a:rPr lang="en-US" sz="4800" b="1" dirty="0" err="1" smtClean="0">
                <a:solidFill>
                  <a:srgbClr val="FF0000"/>
                </a:solidFill>
              </a:rPr>
              <a:t>Anexa</a:t>
            </a:r>
            <a:r>
              <a:rPr lang="en-US" sz="4800" b="1" dirty="0" smtClean="0">
                <a:solidFill>
                  <a:srgbClr val="FF0000"/>
                </a:solidFill>
              </a:rPr>
              <a:t> 1- Un Concept </a:t>
            </a:r>
            <a:r>
              <a:rPr lang="en-US" sz="4800" b="1" dirty="0" err="1" smtClean="0">
                <a:solidFill>
                  <a:srgbClr val="FF0000"/>
                </a:solidFill>
              </a:rPr>
              <a:t>pentru</a:t>
            </a:r>
            <a:r>
              <a:rPr lang="en-US" sz="4800" b="1" dirty="0" smtClean="0">
                <a:solidFill>
                  <a:srgbClr val="FF0000"/>
                </a:solidFill>
              </a:rPr>
              <a:t> </a:t>
            </a:r>
            <a:r>
              <a:rPr lang="en-US" sz="4800" b="1" dirty="0" err="1" smtClean="0">
                <a:solidFill>
                  <a:srgbClr val="FF0000"/>
                </a:solidFill>
              </a:rPr>
              <a:t>Planurile</a:t>
            </a:r>
            <a:r>
              <a:rPr lang="en-US" sz="4800" b="1" dirty="0" smtClean="0">
                <a:solidFill>
                  <a:srgbClr val="FF0000"/>
                </a:solidFill>
              </a:rPr>
              <a:t> de </a:t>
            </a:r>
            <a:r>
              <a:rPr lang="en-US" sz="4800" b="1" dirty="0" err="1" smtClean="0">
                <a:solidFill>
                  <a:srgbClr val="FF0000"/>
                </a:solidFill>
              </a:rPr>
              <a:t>Mobilitate</a:t>
            </a:r>
            <a:r>
              <a:rPr lang="en-US" sz="4800" b="1" dirty="0" smtClean="0">
                <a:solidFill>
                  <a:srgbClr val="FF0000"/>
                </a:solidFill>
              </a:rPr>
              <a:t> Urbana </a:t>
            </a:r>
            <a:r>
              <a:rPr lang="en-US" sz="4800" b="1" dirty="0" err="1" smtClean="0">
                <a:solidFill>
                  <a:srgbClr val="FF0000"/>
                </a:solidFill>
              </a:rPr>
              <a:t>Durabila</a:t>
            </a:r>
            <a:endParaRPr lang="ro-RO" sz="4800" b="1" dirty="0" smtClean="0">
              <a:solidFill>
                <a:srgbClr val="FF0000"/>
              </a:solidFill>
            </a:endParaRPr>
          </a:p>
          <a:p>
            <a:pPr>
              <a:lnSpc>
                <a:spcPct val="120000"/>
              </a:lnSpc>
              <a:spcBef>
                <a:spcPts val="600"/>
              </a:spcBef>
              <a:defRPr/>
            </a:pPr>
            <a:endParaRPr lang="en-US" sz="4800" b="1" dirty="0" smtClean="0">
              <a:solidFill>
                <a:srgbClr val="FF0000"/>
              </a:solidFill>
            </a:endParaRPr>
          </a:p>
          <a:p>
            <a:pPr>
              <a:defRPr/>
            </a:pPr>
            <a:endParaRPr lang="en-US" sz="6600" b="1" dirty="0" smtClean="0">
              <a:solidFill>
                <a:srgbClr val="FF0000"/>
              </a:solidFill>
            </a:endParaRPr>
          </a:p>
          <a:p>
            <a:pPr>
              <a:defRPr/>
            </a:pPr>
            <a:endParaRPr lang="en-US" sz="6600" b="1" dirty="0" smtClean="0">
              <a:solidFill>
                <a:srgbClr val="FF0000"/>
              </a:solidFill>
            </a:endParaRPr>
          </a:p>
          <a:p>
            <a:pPr marL="3376613" indent="109538">
              <a:defRPr/>
            </a:pPr>
            <a:endParaRPr lang="ro-RO" sz="6600" b="1" dirty="0" smtClean="0">
              <a:solidFill>
                <a:srgbClr val="FF0000"/>
              </a:solidFill>
              <a:hlinkClick r:id="rId4"/>
            </a:endParaRPr>
          </a:p>
          <a:p>
            <a:pPr marL="3376613" indent="109538">
              <a:defRPr/>
            </a:pPr>
            <a:endParaRPr lang="ro-RO" sz="6600" b="1" dirty="0" smtClean="0">
              <a:solidFill>
                <a:srgbClr val="FF0000"/>
              </a:solidFill>
              <a:hlinkClick r:id="rId4"/>
            </a:endParaRPr>
          </a:p>
          <a:p>
            <a:pPr marL="3376613" indent="109538">
              <a:lnSpc>
                <a:spcPct val="120000"/>
              </a:lnSpc>
              <a:spcBef>
                <a:spcPts val="0"/>
              </a:spcBef>
              <a:defRPr/>
            </a:pPr>
            <a:endParaRPr lang="ro-RO" sz="4800" b="1" dirty="0" smtClean="0">
              <a:solidFill>
                <a:srgbClr val="FF0000"/>
              </a:solidFill>
              <a:hlinkClick r:id="rId4"/>
            </a:endParaRPr>
          </a:p>
          <a:p>
            <a:pPr marL="3376613" indent="109538">
              <a:lnSpc>
                <a:spcPct val="120000"/>
              </a:lnSpc>
              <a:spcBef>
                <a:spcPts val="0"/>
              </a:spcBef>
              <a:defRPr/>
            </a:pPr>
            <a:r>
              <a:rPr lang="en-US" sz="4800" b="1" dirty="0" smtClean="0">
                <a:solidFill>
                  <a:srgbClr val="FF0000"/>
                </a:solidFill>
                <a:hlinkClick r:id="rId4"/>
              </a:rPr>
              <a:t>http://ec.europa.eu/transport/themes/urban/</a:t>
            </a:r>
            <a:endParaRPr lang="en-US" sz="4800" b="1" dirty="0" smtClean="0">
              <a:solidFill>
                <a:srgbClr val="FF0000"/>
              </a:solidFill>
            </a:endParaRPr>
          </a:p>
          <a:p>
            <a:pPr>
              <a:defRPr/>
            </a:pPr>
            <a:endParaRPr lang="en-US" sz="6600" b="1" dirty="0" smtClean="0">
              <a:solidFill>
                <a:srgbClr val="FF0000"/>
              </a:solidFill>
            </a:endParaRPr>
          </a:p>
          <a:p>
            <a:pPr marL="4059238" indent="-4059238">
              <a:lnSpc>
                <a:spcPct val="120000"/>
              </a:lnSpc>
              <a:spcBef>
                <a:spcPts val="0"/>
              </a:spcBef>
              <a:defRPr/>
            </a:pPr>
            <a:r>
              <a:rPr lang="en-US" sz="6600" b="1" dirty="0" smtClean="0">
                <a:solidFill>
                  <a:srgbClr val="FF0000"/>
                </a:solidFill>
              </a:rPr>
              <a:t>	</a:t>
            </a:r>
            <a:r>
              <a:rPr lang="en-US" sz="4800" b="1" dirty="0" smtClean="0">
                <a:solidFill>
                  <a:srgbClr val="FF0000"/>
                </a:solidFill>
              </a:rPr>
              <a:t>	</a:t>
            </a:r>
            <a:endParaRPr lang="ro-RO" sz="4800" b="1" dirty="0" smtClean="0">
              <a:solidFill>
                <a:srgbClr val="FF0000"/>
              </a:solidFill>
            </a:endParaRPr>
          </a:p>
          <a:p>
            <a:pPr marL="4059238" indent="-4059238" algn="ctr">
              <a:lnSpc>
                <a:spcPct val="120000"/>
              </a:lnSpc>
              <a:spcBef>
                <a:spcPts val="0"/>
              </a:spcBef>
              <a:defRPr/>
            </a:pPr>
            <a:endParaRPr lang="ro-RO" sz="4800" b="1" dirty="0" smtClean="0">
              <a:solidFill>
                <a:srgbClr val="FF0000"/>
              </a:solidFill>
              <a:hlinkClick r:id="rId5"/>
            </a:endParaRPr>
          </a:p>
          <a:p>
            <a:pPr marL="4059238" indent="-4059238" algn="ctr">
              <a:lnSpc>
                <a:spcPct val="120000"/>
              </a:lnSpc>
              <a:spcBef>
                <a:spcPts val="0"/>
              </a:spcBef>
              <a:defRPr/>
            </a:pPr>
            <a:r>
              <a:rPr lang="en-US" sz="4800" b="1" dirty="0" smtClean="0">
                <a:solidFill>
                  <a:srgbClr val="FF0000"/>
                </a:solidFill>
                <a:hlinkClick r:id="rId5"/>
              </a:rPr>
              <a:t>www.eltis.org</a:t>
            </a:r>
            <a:endParaRPr lang="fr-FR" sz="4800" b="1" dirty="0" smtClean="0">
              <a:latin typeface="Calibri" panose="020F0502020204030204" pitchFamily="34" charset="0"/>
            </a:endParaRPr>
          </a:p>
          <a:p>
            <a:pPr marL="857250" indent="-857250" algn="just">
              <a:lnSpc>
                <a:spcPct val="100000"/>
              </a:lnSpc>
              <a:spcBef>
                <a:spcPts val="0"/>
              </a:spcBef>
              <a:buFont typeface="Wingdings" panose="05000000000000000000" pitchFamily="2" charset="2"/>
              <a:buChar char="q"/>
            </a:pPr>
            <a:endParaRPr lang="en-US" sz="1100" b="1" dirty="0" smtClean="0">
              <a:solidFill>
                <a:srgbClr val="0070C0"/>
              </a:solidFill>
              <a:latin typeface="Calibri" panose="020F0502020204030204" pitchFamily="34" charset="0"/>
            </a:endParaRPr>
          </a:p>
          <a:p>
            <a:pPr marL="857250" indent="-857250" algn="just">
              <a:lnSpc>
                <a:spcPct val="100000"/>
              </a:lnSpc>
              <a:spcBef>
                <a:spcPts val="0"/>
              </a:spcBef>
              <a:buFont typeface="Wingdings" panose="05000000000000000000" pitchFamily="2" charset="2"/>
              <a:buChar char="q"/>
            </a:pPr>
            <a:endParaRPr lang="en-US" sz="6400" b="1" dirty="0">
              <a:solidFill>
                <a:srgbClr val="0070C0"/>
              </a:solidFill>
              <a:latin typeface="Calibri" panose="020F0502020204030204" pitchFamily="34" charset="0"/>
            </a:endParaRPr>
          </a:p>
          <a:p>
            <a:pPr marL="857250" indent="-857250" algn="just">
              <a:lnSpc>
                <a:spcPct val="100000"/>
              </a:lnSpc>
              <a:spcBef>
                <a:spcPts val="0"/>
              </a:spcBef>
              <a:buFont typeface="Wingdings" panose="05000000000000000000" pitchFamily="2" charset="2"/>
              <a:buChar char="q"/>
            </a:pPr>
            <a:endParaRPr lang="en-US" sz="6400" b="1" dirty="0">
              <a:latin typeface="Calibri" panose="020F0502020204030204" pitchFamily="34" charset="0"/>
            </a:endParaRPr>
          </a:p>
          <a:p>
            <a:pPr algn="just">
              <a:lnSpc>
                <a:spcPct val="100000"/>
              </a:lnSpc>
              <a:spcBef>
                <a:spcPts val="0"/>
              </a:spcBef>
            </a:pPr>
            <a:endParaRPr lang="fr-FR" sz="4300" b="1" dirty="0"/>
          </a:p>
          <a:p>
            <a:pPr lvl="0" algn="just">
              <a:lnSpc>
                <a:spcPct val="100000"/>
              </a:lnSpc>
              <a:spcBef>
                <a:spcPts val="0"/>
              </a:spcBef>
            </a:pPr>
            <a:r>
              <a:rPr lang="en-GB" sz="4300" b="1" dirty="0" smtClean="0"/>
              <a:t>  </a:t>
            </a:r>
            <a:r>
              <a:rPr lang="en-GB" sz="1400" dirty="0"/>
              <a:t/>
            </a:r>
            <a:br>
              <a:rPr lang="en-GB" sz="1400" dirty="0"/>
            </a:br>
            <a:endParaRPr lang="en-GB" sz="1400" dirty="0" smtClean="0"/>
          </a:p>
          <a:p>
            <a:pPr lvl="0" algn="just">
              <a:lnSpc>
                <a:spcPct val="100000"/>
              </a:lnSpc>
              <a:spcBef>
                <a:spcPts val="0"/>
              </a:spcBef>
            </a:pPr>
            <a:endParaRPr lang="en-GB" sz="1400" dirty="0"/>
          </a:p>
          <a:p>
            <a:pPr lvl="0" algn="just">
              <a:lnSpc>
                <a:spcPct val="100000"/>
              </a:lnSpc>
              <a:spcBef>
                <a:spcPts val="0"/>
              </a:spcBef>
            </a:pPr>
            <a:endParaRPr lang="en-GB" sz="1400" dirty="0" smtClean="0"/>
          </a:p>
          <a:p>
            <a:pPr lvl="0" algn="just">
              <a:lnSpc>
                <a:spcPct val="100000"/>
              </a:lnSpc>
              <a:spcBef>
                <a:spcPts val="0"/>
              </a:spcBef>
            </a:pPr>
            <a:endParaRPr lang="en-GB" dirty="0"/>
          </a:p>
        </p:txBody>
      </p:sp>
      <p:pic>
        <p:nvPicPr>
          <p:cNvPr id="7" name="Picture 2"/>
          <p:cNvPicPr>
            <a:picLocks noChangeAspect="1" noChangeArrowheads="1"/>
          </p:cNvPicPr>
          <p:nvPr/>
        </p:nvPicPr>
        <p:blipFill>
          <a:blip r:embed="rId6" cstate="print"/>
          <a:srcRect/>
          <a:stretch>
            <a:fillRect/>
          </a:stretch>
        </p:blipFill>
        <p:spPr bwMode="auto">
          <a:xfrm>
            <a:off x="719136" y="2376377"/>
            <a:ext cx="2563375" cy="3609753"/>
          </a:xfrm>
          <a:prstGeom prst="rect">
            <a:avLst/>
          </a:prstGeom>
          <a:noFill/>
          <a:ln w="9525">
            <a:noFill/>
            <a:miter lim="800000"/>
            <a:headEnd/>
            <a:tailEnd/>
          </a:ln>
        </p:spPr>
      </p:pic>
      <p:pic>
        <p:nvPicPr>
          <p:cNvPr id="8" name="Picture 3"/>
          <p:cNvPicPr>
            <a:picLocks noChangeAspect="1" noChangeArrowheads="1"/>
          </p:cNvPicPr>
          <p:nvPr/>
        </p:nvPicPr>
        <p:blipFill>
          <a:blip r:embed="rId7" cstate="print"/>
          <a:srcRect/>
          <a:stretch>
            <a:fillRect/>
          </a:stretch>
        </p:blipFill>
        <p:spPr bwMode="auto">
          <a:xfrm>
            <a:off x="3840556" y="2376377"/>
            <a:ext cx="4799013" cy="2413000"/>
          </a:xfrm>
          <a:prstGeom prst="rect">
            <a:avLst/>
          </a:prstGeom>
          <a:noFill/>
          <a:ln w="9525">
            <a:solidFill>
              <a:schemeClr val="bg1">
                <a:lumMod val="50000"/>
              </a:schemeClr>
            </a:solidFill>
            <a:miter lim="800000"/>
            <a:headEnd/>
            <a:tailEnd/>
          </a:ln>
        </p:spPr>
      </p:pic>
      <p:pic>
        <p:nvPicPr>
          <p:cNvPr id="9" name="Picture 4"/>
          <p:cNvPicPr>
            <a:picLocks noChangeAspect="1" noChangeArrowheads="1"/>
          </p:cNvPicPr>
          <p:nvPr/>
        </p:nvPicPr>
        <p:blipFill>
          <a:blip r:embed="rId8" cstate="print"/>
          <a:srcRect/>
          <a:stretch>
            <a:fillRect/>
          </a:stretch>
        </p:blipFill>
        <p:spPr bwMode="auto">
          <a:xfrm>
            <a:off x="4005463" y="5316279"/>
            <a:ext cx="4040188" cy="609600"/>
          </a:xfrm>
          <a:prstGeom prst="rect">
            <a:avLst/>
          </a:prstGeom>
          <a:noFill/>
          <a:ln w="9525">
            <a:solidFill>
              <a:schemeClr val="bg1">
                <a:lumMod val="50000"/>
              </a:schemeClr>
            </a:solidFill>
            <a:miter lim="800000"/>
            <a:headEnd/>
            <a:tailEnd/>
          </a:ln>
        </p:spPr>
      </p:pic>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0"/>
            <a:ext cx="6336582" cy="847725"/>
          </a:xfrm>
        </p:spPr>
        <p:txBody>
          <a:bodyPr>
            <a:normAutofit fontScale="90000"/>
          </a:bodyPr>
          <a:lstStyle/>
          <a:p>
            <a:r>
              <a:rPr lang="en-GB" sz="1800" b="1" dirty="0" smtClean="0"/>
              <a:t/>
            </a:r>
            <a:br>
              <a:rPr lang="en-GB" sz="1800" b="1" dirty="0" smtClean="0"/>
            </a:br>
            <a:r>
              <a:rPr lang="en-GB" sz="3100" b="1" dirty="0" smtClean="0"/>
              <a:t>C</a:t>
            </a:r>
            <a:r>
              <a:rPr lang="en-US" sz="3100" b="1" dirty="0" err="1" smtClean="0"/>
              <a:t>adrul</a:t>
            </a:r>
            <a:r>
              <a:rPr lang="en-US" sz="3100" b="1" dirty="0" smtClean="0"/>
              <a:t> </a:t>
            </a:r>
            <a:r>
              <a:rPr lang="en-US" sz="3100" b="1" dirty="0" err="1"/>
              <a:t>legislativ</a:t>
            </a:r>
            <a:r>
              <a:rPr lang="en-US" sz="3100" b="1" dirty="0"/>
              <a:t> </a:t>
            </a:r>
            <a:r>
              <a:rPr lang="ro-RO" sz="3100" b="1" dirty="0" smtClean="0"/>
              <a:t>național și european</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5</a:t>
            </a:fld>
            <a:endParaRPr lang="en-GB" dirty="0">
              <a:solidFill>
                <a:srgbClr val="00539B"/>
              </a:solidFill>
            </a:endParaRPr>
          </a:p>
        </p:txBody>
      </p:sp>
      <p:sp>
        <p:nvSpPr>
          <p:cNvPr id="6" name="Text Placeholder 5"/>
          <p:cNvSpPr>
            <a:spLocks noGrp="1"/>
          </p:cNvSpPr>
          <p:nvPr>
            <p:ph type="body" sz="quarter" idx="10"/>
          </p:nvPr>
        </p:nvSpPr>
        <p:spPr>
          <a:xfrm>
            <a:off x="361507" y="847725"/>
            <a:ext cx="8473735" cy="5422447"/>
          </a:xfrm>
        </p:spPr>
        <p:txBody>
          <a:bodyPr>
            <a:normAutofit fontScale="25000" lnSpcReduction="20000"/>
          </a:bodyPr>
          <a:lstStyle/>
          <a:p>
            <a:pPr marL="857250" indent="-857250" algn="just">
              <a:lnSpc>
                <a:spcPct val="120000"/>
              </a:lnSpc>
              <a:spcAft>
                <a:spcPts val="600"/>
              </a:spcAft>
              <a:buFont typeface="Wingdings" panose="05000000000000000000" pitchFamily="2" charset="2"/>
              <a:buChar char="q"/>
              <a:defRPr/>
            </a:pPr>
            <a:endParaRPr lang="ro-RO" sz="8000" b="1" dirty="0" smtClean="0">
              <a:solidFill>
                <a:srgbClr val="FF0000"/>
              </a:solidFill>
            </a:endParaRPr>
          </a:p>
          <a:p>
            <a:pPr marL="857250" indent="-857250" algn="just">
              <a:lnSpc>
                <a:spcPct val="120000"/>
              </a:lnSpc>
              <a:spcAft>
                <a:spcPts val="600"/>
              </a:spcAft>
              <a:buFont typeface="Wingdings" panose="05000000000000000000" pitchFamily="2" charset="2"/>
              <a:buChar char="q"/>
              <a:defRPr/>
            </a:pPr>
            <a:r>
              <a:rPr lang="fr-FR" sz="8000" b="1" dirty="0" err="1" smtClean="0">
                <a:solidFill>
                  <a:srgbClr val="FF0000"/>
                </a:solidFill>
              </a:rPr>
              <a:t>Legea</a:t>
            </a:r>
            <a:r>
              <a:rPr lang="fr-FR" sz="8000" b="1" dirty="0" smtClean="0">
                <a:solidFill>
                  <a:srgbClr val="FF0000"/>
                </a:solidFill>
              </a:rPr>
              <a:t> 350/2001 </a:t>
            </a:r>
            <a:r>
              <a:rPr lang="fr-FR" sz="8000" b="1" dirty="0" err="1" smtClean="0">
                <a:solidFill>
                  <a:srgbClr val="0070C0"/>
                </a:solidFill>
              </a:rPr>
              <a:t>privind</a:t>
            </a:r>
            <a:r>
              <a:rPr lang="fr-FR" sz="8000" b="1" dirty="0" smtClean="0">
                <a:solidFill>
                  <a:srgbClr val="0070C0"/>
                </a:solidFill>
              </a:rPr>
              <a:t> </a:t>
            </a:r>
            <a:r>
              <a:rPr lang="fr-FR" sz="8000" b="1" dirty="0" err="1" smtClean="0">
                <a:solidFill>
                  <a:srgbClr val="0070C0"/>
                </a:solidFill>
              </a:rPr>
              <a:t>amenajarea</a:t>
            </a:r>
            <a:r>
              <a:rPr lang="fr-FR" sz="8000" b="1" dirty="0" smtClean="0">
                <a:solidFill>
                  <a:srgbClr val="0070C0"/>
                </a:solidFill>
              </a:rPr>
              <a:t> </a:t>
            </a:r>
            <a:r>
              <a:rPr lang="fr-FR" sz="8000" b="1" dirty="0" err="1" smtClean="0">
                <a:solidFill>
                  <a:srgbClr val="0070C0"/>
                </a:solidFill>
              </a:rPr>
              <a:t>teritoriului</a:t>
            </a:r>
            <a:r>
              <a:rPr lang="fr-FR" sz="8000" b="1" dirty="0" smtClean="0">
                <a:solidFill>
                  <a:srgbClr val="0070C0"/>
                </a:solidFill>
              </a:rPr>
              <a:t> </a:t>
            </a:r>
            <a:r>
              <a:rPr lang="fr-FR" sz="8000" b="1" dirty="0" err="1" smtClean="0">
                <a:solidFill>
                  <a:srgbClr val="0070C0"/>
                </a:solidFill>
              </a:rPr>
              <a:t>şi</a:t>
            </a:r>
            <a:r>
              <a:rPr lang="fr-FR" sz="8000" b="1" dirty="0" smtClean="0">
                <a:solidFill>
                  <a:srgbClr val="0070C0"/>
                </a:solidFill>
              </a:rPr>
              <a:t> </a:t>
            </a:r>
            <a:r>
              <a:rPr lang="fr-FR" sz="8000" b="1" dirty="0" err="1" smtClean="0">
                <a:solidFill>
                  <a:srgbClr val="0070C0"/>
                </a:solidFill>
              </a:rPr>
              <a:t>urbanismul</a:t>
            </a:r>
            <a:r>
              <a:rPr lang="fr-FR" sz="8000" b="1" dirty="0" smtClean="0">
                <a:solidFill>
                  <a:srgbClr val="0070C0"/>
                </a:solidFill>
              </a:rPr>
              <a:t>, </a:t>
            </a:r>
            <a:r>
              <a:rPr lang="fr-FR" sz="8000" b="1" dirty="0" err="1" smtClean="0">
                <a:solidFill>
                  <a:srgbClr val="0070C0"/>
                </a:solidFill>
              </a:rPr>
              <a:t>actualizată</a:t>
            </a:r>
            <a:r>
              <a:rPr lang="fr-FR" sz="8000" b="1" dirty="0" smtClean="0">
                <a:solidFill>
                  <a:srgbClr val="0070C0"/>
                </a:solidFill>
              </a:rPr>
              <a:t> </a:t>
            </a:r>
            <a:r>
              <a:rPr lang="fr-FR" sz="8000" b="1" dirty="0" err="1" smtClean="0">
                <a:solidFill>
                  <a:srgbClr val="0070C0"/>
                </a:solidFill>
              </a:rPr>
              <a:t>în</a:t>
            </a:r>
            <a:r>
              <a:rPr lang="fr-FR" sz="8000" b="1" dirty="0" smtClean="0">
                <a:solidFill>
                  <a:srgbClr val="0070C0"/>
                </a:solidFill>
              </a:rPr>
              <a:t> </a:t>
            </a:r>
            <a:r>
              <a:rPr lang="fr-FR" sz="8000" b="1" dirty="0" err="1" smtClean="0">
                <a:solidFill>
                  <a:srgbClr val="0070C0"/>
                </a:solidFill>
              </a:rPr>
              <a:t>iulie</a:t>
            </a:r>
            <a:r>
              <a:rPr lang="fr-FR" sz="8000" b="1" dirty="0" smtClean="0">
                <a:solidFill>
                  <a:srgbClr val="0070C0"/>
                </a:solidFill>
              </a:rPr>
              <a:t> 2013-  </a:t>
            </a:r>
            <a:r>
              <a:rPr lang="fr-FR" sz="8000" b="1" dirty="0" err="1" smtClean="0">
                <a:solidFill>
                  <a:srgbClr val="0070C0"/>
                </a:solidFill>
              </a:rPr>
              <a:t>Planul</a:t>
            </a:r>
            <a:r>
              <a:rPr lang="fr-FR" sz="8000" b="1" dirty="0" smtClean="0">
                <a:solidFill>
                  <a:srgbClr val="0070C0"/>
                </a:solidFill>
              </a:rPr>
              <a:t> de </a:t>
            </a:r>
            <a:r>
              <a:rPr lang="fr-FR" sz="8000" b="1" dirty="0" err="1" smtClean="0">
                <a:solidFill>
                  <a:srgbClr val="0070C0"/>
                </a:solidFill>
              </a:rPr>
              <a:t>mobilitate</a:t>
            </a:r>
            <a:r>
              <a:rPr lang="fr-FR" sz="8000" b="1" dirty="0" smtClean="0">
                <a:solidFill>
                  <a:srgbClr val="0070C0"/>
                </a:solidFill>
              </a:rPr>
              <a:t> </a:t>
            </a:r>
            <a:r>
              <a:rPr lang="fr-FR" sz="8000" b="1" dirty="0" err="1" smtClean="0">
                <a:solidFill>
                  <a:srgbClr val="0070C0"/>
                </a:solidFill>
              </a:rPr>
              <a:t>urbană</a:t>
            </a:r>
            <a:r>
              <a:rPr lang="fr-FR" sz="8000" b="1" dirty="0" smtClean="0">
                <a:solidFill>
                  <a:srgbClr val="0070C0"/>
                </a:solidFill>
              </a:rPr>
              <a:t>  (PMU) </a:t>
            </a:r>
            <a:r>
              <a:rPr lang="fr-FR" sz="8000" b="1" dirty="0" err="1" smtClean="0">
                <a:solidFill>
                  <a:srgbClr val="0070C0"/>
                </a:solidFill>
              </a:rPr>
              <a:t>reprezintă</a:t>
            </a:r>
            <a:r>
              <a:rPr lang="fr-FR" sz="8000" b="1" dirty="0" smtClean="0">
                <a:solidFill>
                  <a:srgbClr val="0070C0"/>
                </a:solidFill>
              </a:rPr>
              <a:t>  </a:t>
            </a:r>
            <a:r>
              <a:rPr lang="fr-FR" sz="8000" b="1" dirty="0" err="1" smtClean="0">
                <a:solidFill>
                  <a:srgbClr val="0070C0"/>
                </a:solidFill>
              </a:rPr>
              <a:t>instrumentul</a:t>
            </a:r>
            <a:r>
              <a:rPr lang="fr-FR" sz="8000" b="1" dirty="0" smtClean="0">
                <a:solidFill>
                  <a:srgbClr val="0070C0"/>
                </a:solidFill>
              </a:rPr>
              <a:t> de </a:t>
            </a:r>
            <a:r>
              <a:rPr lang="fr-FR" sz="8000" b="1" dirty="0" err="1" smtClean="0">
                <a:solidFill>
                  <a:srgbClr val="0070C0"/>
                </a:solidFill>
              </a:rPr>
              <a:t>planificare</a:t>
            </a:r>
            <a:r>
              <a:rPr lang="fr-FR" sz="8000" b="1" dirty="0" smtClean="0">
                <a:solidFill>
                  <a:srgbClr val="0070C0"/>
                </a:solidFill>
              </a:rPr>
              <a:t> </a:t>
            </a:r>
            <a:r>
              <a:rPr lang="fr-FR" sz="8000" b="1" dirty="0" err="1" smtClean="0">
                <a:solidFill>
                  <a:srgbClr val="0070C0"/>
                </a:solidFill>
              </a:rPr>
              <a:t>strategică</a:t>
            </a:r>
            <a:r>
              <a:rPr lang="fr-FR" sz="8000" b="1" dirty="0" smtClean="0">
                <a:solidFill>
                  <a:srgbClr val="0070C0"/>
                </a:solidFill>
              </a:rPr>
              <a:t> </a:t>
            </a:r>
            <a:r>
              <a:rPr lang="fr-FR" sz="8000" b="1" dirty="0" err="1" smtClean="0">
                <a:solidFill>
                  <a:srgbClr val="0070C0"/>
                </a:solidFill>
              </a:rPr>
              <a:t>teritorială</a:t>
            </a:r>
            <a:r>
              <a:rPr lang="fr-FR" sz="8000" b="1" dirty="0" smtClean="0">
                <a:solidFill>
                  <a:srgbClr val="0070C0"/>
                </a:solidFill>
              </a:rPr>
              <a:t> </a:t>
            </a:r>
            <a:r>
              <a:rPr lang="fr-FR" sz="8000" b="1" dirty="0" err="1" smtClean="0">
                <a:solidFill>
                  <a:srgbClr val="0070C0"/>
                </a:solidFill>
              </a:rPr>
              <a:t>prin</a:t>
            </a:r>
            <a:r>
              <a:rPr lang="fr-FR" sz="8000" b="1" dirty="0" smtClean="0">
                <a:solidFill>
                  <a:srgbClr val="0070C0"/>
                </a:solidFill>
              </a:rPr>
              <a:t> care </a:t>
            </a:r>
            <a:r>
              <a:rPr lang="fr-FR" sz="8000" b="1" dirty="0" err="1" smtClean="0">
                <a:solidFill>
                  <a:srgbClr val="0070C0"/>
                </a:solidFill>
              </a:rPr>
              <a:t>sunt</a:t>
            </a:r>
            <a:r>
              <a:rPr lang="fr-FR" sz="8000" b="1" dirty="0" smtClean="0">
                <a:solidFill>
                  <a:srgbClr val="0070C0"/>
                </a:solidFill>
              </a:rPr>
              <a:t> </a:t>
            </a:r>
            <a:r>
              <a:rPr lang="fr-FR" sz="8000" b="1" dirty="0" err="1" smtClean="0">
                <a:solidFill>
                  <a:srgbClr val="0070C0"/>
                </a:solidFill>
              </a:rPr>
              <a:t>corelate</a:t>
            </a:r>
            <a:r>
              <a:rPr lang="fr-FR" sz="8000" b="1" dirty="0" smtClean="0">
                <a:solidFill>
                  <a:srgbClr val="0070C0"/>
                </a:solidFill>
              </a:rPr>
              <a:t> </a:t>
            </a:r>
            <a:r>
              <a:rPr lang="fr-FR" sz="8000" b="1" dirty="0" err="1" smtClean="0">
                <a:solidFill>
                  <a:srgbClr val="0070C0"/>
                </a:solidFill>
              </a:rPr>
              <a:t>dezvoltarea</a:t>
            </a:r>
            <a:r>
              <a:rPr lang="fr-FR" sz="8000" b="1" dirty="0" smtClean="0">
                <a:solidFill>
                  <a:srgbClr val="0070C0"/>
                </a:solidFill>
              </a:rPr>
              <a:t> </a:t>
            </a:r>
            <a:r>
              <a:rPr lang="fr-FR" sz="8000" b="1" dirty="0" err="1" smtClean="0">
                <a:solidFill>
                  <a:srgbClr val="0070C0"/>
                </a:solidFill>
              </a:rPr>
              <a:t>teritorială</a:t>
            </a:r>
            <a:r>
              <a:rPr lang="fr-FR" sz="8000" b="1" dirty="0" smtClean="0">
                <a:solidFill>
                  <a:srgbClr val="0070C0"/>
                </a:solidFill>
              </a:rPr>
              <a:t> a </a:t>
            </a:r>
            <a:r>
              <a:rPr lang="fr-FR" sz="8000" b="1" dirty="0" err="1" smtClean="0">
                <a:solidFill>
                  <a:srgbClr val="0070C0"/>
                </a:solidFill>
              </a:rPr>
              <a:t>localităţilor</a:t>
            </a:r>
            <a:r>
              <a:rPr lang="fr-FR" sz="8000" b="1" dirty="0" smtClean="0">
                <a:solidFill>
                  <a:srgbClr val="0070C0"/>
                </a:solidFill>
              </a:rPr>
              <a:t> </a:t>
            </a:r>
            <a:r>
              <a:rPr lang="fr-FR" sz="8000" b="1" dirty="0" err="1" smtClean="0">
                <a:solidFill>
                  <a:srgbClr val="0070C0"/>
                </a:solidFill>
              </a:rPr>
              <a:t>din</a:t>
            </a:r>
            <a:r>
              <a:rPr lang="fr-FR" sz="8000" b="1" dirty="0" smtClean="0">
                <a:solidFill>
                  <a:srgbClr val="0070C0"/>
                </a:solidFill>
              </a:rPr>
              <a:t> zona </a:t>
            </a:r>
            <a:r>
              <a:rPr lang="fr-FR" sz="8000" b="1" dirty="0" err="1" smtClean="0">
                <a:solidFill>
                  <a:srgbClr val="0070C0"/>
                </a:solidFill>
              </a:rPr>
              <a:t>periurbană</a:t>
            </a:r>
            <a:r>
              <a:rPr lang="fr-FR" sz="8000" b="1" dirty="0" smtClean="0">
                <a:solidFill>
                  <a:srgbClr val="0070C0"/>
                </a:solidFill>
              </a:rPr>
              <a:t>/</a:t>
            </a:r>
            <a:r>
              <a:rPr lang="fr-FR" sz="8000" b="1" dirty="0" err="1" smtClean="0">
                <a:solidFill>
                  <a:srgbClr val="0070C0"/>
                </a:solidFill>
              </a:rPr>
              <a:t>metropolitană</a:t>
            </a:r>
            <a:r>
              <a:rPr lang="fr-FR" sz="8000" b="1" dirty="0" smtClean="0">
                <a:solidFill>
                  <a:srgbClr val="0070C0"/>
                </a:solidFill>
              </a:rPr>
              <a:t> </a:t>
            </a:r>
            <a:r>
              <a:rPr lang="fr-FR" sz="8000" b="1" dirty="0" err="1" smtClean="0">
                <a:solidFill>
                  <a:srgbClr val="0070C0"/>
                </a:solidFill>
              </a:rPr>
              <a:t>cu</a:t>
            </a:r>
            <a:r>
              <a:rPr lang="fr-FR" sz="8000" b="1" dirty="0" smtClean="0">
                <a:solidFill>
                  <a:srgbClr val="0070C0"/>
                </a:solidFill>
              </a:rPr>
              <a:t> </a:t>
            </a:r>
            <a:r>
              <a:rPr lang="fr-FR" sz="8000" b="1" dirty="0" err="1" smtClean="0">
                <a:solidFill>
                  <a:srgbClr val="0070C0"/>
                </a:solidFill>
              </a:rPr>
              <a:t>nevoile</a:t>
            </a:r>
            <a:r>
              <a:rPr lang="fr-FR" sz="8000" b="1" dirty="0" smtClean="0">
                <a:solidFill>
                  <a:srgbClr val="0070C0"/>
                </a:solidFill>
              </a:rPr>
              <a:t> de </a:t>
            </a:r>
            <a:r>
              <a:rPr lang="fr-FR" sz="8000" b="1" dirty="0" err="1" smtClean="0">
                <a:solidFill>
                  <a:srgbClr val="0070C0"/>
                </a:solidFill>
              </a:rPr>
              <a:t>mobilitate</a:t>
            </a:r>
            <a:r>
              <a:rPr lang="fr-FR" sz="8000" b="1" dirty="0" smtClean="0">
                <a:solidFill>
                  <a:srgbClr val="0070C0"/>
                </a:solidFill>
              </a:rPr>
              <a:t> </a:t>
            </a:r>
            <a:r>
              <a:rPr lang="fr-FR" sz="8000" b="1" dirty="0" err="1" smtClean="0">
                <a:solidFill>
                  <a:srgbClr val="0070C0"/>
                </a:solidFill>
              </a:rPr>
              <a:t>şi</a:t>
            </a:r>
            <a:r>
              <a:rPr lang="fr-FR" sz="8000" b="1" dirty="0" smtClean="0">
                <a:solidFill>
                  <a:srgbClr val="0070C0"/>
                </a:solidFill>
              </a:rPr>
              <a:t> transport al </a:t>
            </a:r>
            <a:r>
              <a:rPr lang="fr-FR" sz="8000" b="1" dirty="0" err="1" smtClean="0">
                <a:solidFill>
                  <a:srgbClr val="0070C0"/>
                </a:solidFill>
              </a:rPr>
              <a:t>persoanelor</a:t>
            </a:r>
            <a:r>
              <a:rPr lang="fr-FR" sz="8000" b="1" dirty="0" smtClean="0">
                <a:solidFill>
                  <a:srgbClr val="0070C0"/>
                </a:solidFill>
              </a:rPr>
              <a:t>, </a:t>
            </a:r>
            <a:r>
              <a:rPr lang="fr-FR" sz="8000" b="1" dirty="0" err="1" smtClean="0">
                <a:solidFill>
                  <a:srgbClr val="0070C0"/>
                </a:solidFill>
              </a:rPr>
              <a:t>bunurilor</a:t>
            </a:r>
            <a:r>
              <a:rPr lang="fr-FR" sz="8000" b="1" dirty="0" smtClean="0">
                <a:solidFill>
                  <a:srgbClr val="0070C0"/>
                </a:solidFill>
              </a:rPr>
              <a:t> </a:t>
            </a:r>
            <a:r>
              <a:rPr lang="fr-FR" sz="8000" b="1" dirty="0" err="1" smtClean="0">
                <a:solidFill>
                  <a:srgbClr val="0070C0"/>
                </a:solidFill>
              </a:rPr>
              <a:t>şi</a:t>
            </a:r>
            <a:r>
              <a:rPr lang="fr-FR" sz="8000" b="1" dirty="0" smtClean="0">
                <a:solidFill>
                  <a:srgbClr val="0070C0"/>
                </a:solidFill>
              </a:rPr>
              <a:t> </a:t>
            </a:r>
            <a:r>
              <a:rPr lang="fr-FR" sz="8000" b="1" dirty="0" err="1" smtClean="0">
                <a:solidFill>
                  <a:srgbClr val="0070C0"/>
                </a:solidFill>
              </a:rPr>
              <a:t>mărfurilor</a:t>
            </a:r>
            <a:r>
              <a:rPr lang="fr-FR" sz="8000" b="1" dirty="0" smtClean="0">
                <a:solidFill>
                  <a:srgbClr val="0070C0"/>
                </a:solidFill>
              </a:rPr>
              <a:t> – </a:t>
            </a:r>
            <a:r>
              <a:rPr lang="fr-FR" sz="8000" b="1" dirty="0" smtClean="0">
                <a:solidFill>
                  <a:srgbClr val="FF0000"/>
                </a:solidFill>
              </a:rPr>
              <a:t>norme de </a:t>
            </a:r>
            <a:r>
              <a:rPr lang="fr-FR" sz="8000" b="1" dirty="0" err="1" smtClean="0">
                <a:solidFill>
                  <a:srgbClr val="FF0000"/>
                </a:solidFill>
              </a:rPr>
              <a:t>aplicare</a:t>
            </a:r>
            <a:r>
              <a:rPr lang="fr-FR" sz="8000" b="1" dirty="0" smtClean="0">
                <a:solidFill>
                  <a:srgbClr val="FF0000"/>
                </a:solidFill>
              </a:rPr>
              <a:t> in </a:t>
            </a:r>
            <a:r>
              <a:rPr lang="fr-FR" sz="8000" b="1" dirty="0" err="1" smtClean="0">
                <a:solidFill>
                  <a:srgbClr val="FF0000"/>
                </a:solidFill>
              </a:rPr>
              <a:t>elaborare</a:t>
            </a:r>
            <a:r>
              <a:rPr lang="fr-FR" sz="8000" b="1" dirty="0" smtClean="0">
                <a:solidFill>
                  <a:srgbClr val="FF0000"/>
                </a:solidFill>
              </a:rPr>
              <a:t> – MDRAP</a:t>
            </a:r>
            <a:endParaRPr lang="en-US" sz="8000" b="1" dirty="0" smtClean="0">
              <a:solidFill>
                <a:srgbClr val="FF0000"/>
              </a:solidFill>
            </a:endParaRPr>
          </a:p>
          <a:p>
            <a:pPr marL="857250" indent="-857250" algn="just">
              <a:lnSpc>
                <a:spcPct val="120000"/>
              </a:lnSpc>
              <a:spcBef>
                <a:spcPts val="600"/>
              </a:spcBef>
              <a:spcAft>
                <a:spcPts val="600"/>
              </a:spcAft>
              <a:buFont typeface="Wingdings" panose="05000000000000000000" pitchFamily="2" charset="2"/>
              <a:buChar char="q"/>
              <a:defRPr/>
            </a:pPr>
            <a:r>
              <a:rPr lang="en-GB" sz="8000" b="1" dirty="0" smtClean="0">
                <a:solidFill>
                  <a:srgbClr val="FF0000"/>
                </a:solidFill>
              </a:rPr>
              <a:t>REGULAMENTUL (CE) Nr 1370/2007 </a:t>
            </a:r>
            <a:r>
              <a:rPr lang="en-GB" sz="8000" b="1" dirty="0" err="1" smtClean="0">
                <a:solidFill>
                  <a:srgbClr val="0070C0"/>
                </a:solidFill>
              </a:rPr>
              <a:t>privind</a:t>
            </a:r>
            <a:r>
              <a:rPr lang="en-GB" sz="8000" b="1" dirty="0" smtClean="0">
                <a:solidFill>
                  <a:srgbClr val="0070C0"/>
                </a:solidFill>
              </a:rPr>
              <a:t> </a:t>
            </a:r>
            <a:r>
              <a:rPr lang="en-GB" sz="8000" b="1" dirty="0" err="1" smtClean="0">
                <a:solidFill>
                  <a:srgbClr val="0070C0"/>
                </a:solidFill>
              </a:rPr>
              <a:t>serviciile</a:t>
            </a:r>
            <a:r>
              <a:rPr lang="en-GB" sz="8000" b="1" dirty="0" smtClean="0">
                <a:solidFill>
                  <a:srgbClr val="0070C0"/>
                </a:solidFill>
              </a:rPr>
              <a:t> </a:t>
            </a:r>
            <a:r>
              <a:rPr lang="en-GB" sz="8000" b="1" dirty="0" err="1" smtClean="0">
                <a:solidFill>
                  <a:srgbClr val="0070C0"/>
                </a:solidFill>
              </a:rPr>
              <a:t>publice</a:t>
            </a:r>
            <a:r>
              <a:rPr lang="en-GB" sz="8000" b="1" dirty="0" smtClean="0">
                <a:solidFill>
                  <a:srgbClr val="0070C0"/>
                </a:solidFill>
              </a:rPr>
              <a:t> de transport </a:t>
            </a:r>
            <a:r>
              <a:rPr lang="en-GB" sz="8000" b="1" dirty="0" err="1" smtClean="0">
                <a:solidFill>
                  <a:srgbClr val="0070C0"/>
                </a:solidFill>
              </a:rPr>
              <a:t>feroviar</a:t>
            </a:r>
            <a:r>
              <a:rPr lang="en-GB" sz="8000" b="1" dirty="0" smtClean="0">
                <a:solidFill>
                  <a:srgbClr val="0070C0"/>
                </a:solidFill>
              </a:rPr>
              <a:t> </a:t>
            </a:r>
            <a:r>
              <a:rPr lang="en-GB" sz="8000" b="1" dirty="0" err="1" smtClean="0">
                <a:solidFill>
                  <a:srgbClr val="0070C0"/>
                </a:solidFill>
              </a:rPr>
              <a:t>si</a:t>
            </a:r>
            <a:r>
              <a:rPr lang="en-GB" sz="8000" b="1" dirty="0" smtClean="0">
                <a:solidFill>
                  <a:srgbClr val="0070C0"/>
                </a:solidFill>
              </a:rPr>
              <a:t> </a:t>
            </a:r>
            <a:r>
              <a:rPr lang="en-GB" sz="8000" b="1" dirty="0" err="1" smtClean="0">
                <a:solidFill>
                  <a:srgbClr val="0070C0"/>
                </a:solidFill>
              </a:rPr>
              <a:t>rutier</a:t>
            </a:r>
            <a:r>
              <a:rPr lang="en-GB" sz="8000" b="1" dirty="0" smtClean="0">
                <a:solidFill>
                  <a:srgbClr val="0070C0"/>
                </a:solidFill>
              </a:rPr>
              <a:t> </a:t>
            </a:r>
            <a:r>
              <a:rPr lang="en-GB" sz="8000" b="1" dirty="0" err="1" smtClean="0">
                <a:solidFill>
                  <a:srgbClr val="0070C0"/>
                </a:solidFill>
              </a:rPr>
              <a:t>aplicabil</a:t>
            </a:r>
            <a:r>
              <a:rPr lang="en-GB" sz="8000" b="1" dirty="0" smtClean="0">
                <a:solidFill>
                  <a:srgbClr val="0070C0"/>
                </a:solidFill>
              </a:rPr>
              <a:t> </a:t>
            </a:r>
            <a:r>
              <a:rPr lang="en-GB" sz="8000" b="1" dirty="0" err="1" smtClean="0">
                <a:solidFill>
                  <a:srgbClr val="0070C0"/>
                </a:solidFill>
              </a:rPr>
              <a:t>tuturor</a:t>
            </a:r>
            <a:r>
              <a:rPr lang="en-GB" sz="8000" b="1" dirty="0" smtClean="0">
                <a:solidFill>
                  <a:srgbClr val="0070C0"/>
                </a:solidFill>
              </a:rPr>
              <a:t> </a:t>
            </a:r>
            <a:r>
              <a:rPr lang="en-GB" sz="8000" b="1" dirty="0" err="1" smtClean="0">
                <a:solidFill>
                  <a:srgbClr val="0070C0"/>
                </a:solidFill>
              </a:rPr>
              <a:t>tarilor</a:t>
            </a:r>
            <a:r>
              <a:rPr lang="en-GB" sz="8000" b="1" dirty="0" smtClean="0">
                <a:solidFill>
                  <a:srgbClr val="0070C0"/>
                </a:solidFill>
              </a:rPr>
              <a:t> </a:t>
            </a:r>
            <a:r>
              <a:rPr lang="en-GB" sz="8000" b="1" dirty="0" err="1" smtClean="0">
                <a:solidFill>
                  <a:srgbClr val="0070C0"/>
                </a:solidFill>
              </a:rPr>
              <a:t>membre</a:t>
            </a:r>
            <a:r>
              <a:rPr lang="en-GB" sz="8000" b="1" dirty="0" smtClean="0">
                <a:solidFill>
                  <a:srgbClr val="0070C0"/>
                </a:solidFill>
              </a:rPr>
              <a:t> din </a:t>
            </a:r>
            <a:r>
              <a:rPr lang="en-GB" sz="8000" b="1" dirty="0" err="1" smtClean="0">
                <a:solidFill>
                  <a:srgbClr val="0070C0"/>
                </a:solidFill>
              </a:rPr>
              <a:t>decembrie</a:t>
            </a:r>
            <a:r>
              <a:rPr lang="en-GB" sz="8000" b="1" dirty="0" smtClean="0">
                <a:solidFill>
                  <a:srgbClr val="0070C0"/>
                </a:solidFill>
              </a:rPr>
              <a:t> 2009- </a:t>
            </a:r>
            <a:r>
              <a:rPr lang="en-GB" sz="8000" b="1" dirty="0" err="1" smtClean="0">
                <a:solidFill>
                  <a:srgbClr val="0070C0"/>
                </a:solidFill>
              </a:rPr>
              <a:t>incheierea</a:t>
            </a:r>
            <a:r>
              <a:rPr lang="en-GB" sz="8000" b="1" dirty="0" smtClean="0">
                <a:solidFill>
                  <a:srgbClr val="0070C0"/>
                </a:solidFill>
              </a:rPr>
              <a:t> de </a:t>
            </a:r>
            <a:r>
              <a:rPr lang="en-GB" sz="8000" b="1" dirty="0" err="1" smtClean="0">
                <a:solidFill>
                  <a:srgbClr val="0070C0"/>
                </a:solidFill>
              </a:rPr>
              <a:t>contracte</a:t>
            </a:r>
            <a:r>
              <a:rPr lang="en-GB" sz="8000" b="1" dirty="0" smtClean="0">
                <a:solidFill>
                  <a:srgbClr val="0070C0"/>
                </a:solidFill>
              </a:rPr>
              <a:t> de </a:t>
            </a:r>
            <a:r>
              <a:rPr lang="en-GB" sz="8000" b="1" dirty="0" err="1" smtClean="0">
                <a:solidFill>
                  <a:srgbClr val="0070C0"/>
                </a:solidFill>
              </a:rPr>
              <a:t>servicii</a:t>
            </a:r>
            <a:r>
              <a:rPr lang="en-GB" sz="8000" b="1" dirty="0" smtClean="0">
                <a:solidFill>
                  <a:srgbClr val="0070C0"/>
                </a:solidFill>
              </a:rPr>
              <a:t> </a:t>
            </a:r>
            <a:r>
              <a:rPr lang="en-GB" sz="8000" b="1" dirty="0" err="1" smtClean="0">
                <a:solidFill>
                  <a:srgbClr val="0070C0"/>
                </a:solidFill>
              </a:rPr>
              <a:t>publice</a:t>
            </a:r>
            <a:r>
              <a:rPr lang="ro-RO" sz="8000" b="1" dirty="0" smtClean="0">
                <a:solidFill>
                  <a:srgbClr val="0070C0"/>
                </a:solidFill>
              </a:rPr>
              <a:t> conforme</a:t>
            </a:r>
            <a:endParaRPr lang="fr-FR" sz="8000" b="1" dirty="0" smtClean="0">
              <a:solidFill>
                <a:srgbClr val="0070C0"/>
              </a:solidFill>
            </a:endParaRPr>
          </a:p>
          <a:p>
            <a:pPr marL="857250" indent="-857250" algn="just">
              <a:lnSpc>
                <a:spcPct val="120000"/>
              </a:lnSpc>
              <a:spcBef>
                <a:spcPts val="600"/>
              </a:spcBef>
              <a:spcAft>
                <a:spcPts val="600"/>
              </a:spcAft>
              <a:buFont typeface="Wingdings" panose="05000000000000000000" pitchFamily="2" charset="2"/>
              <a:buChar char="q"/>
              <a:defRPr/>
            </a:pPr>
            <a:r>
              <a:rPr lang="fr-FR" sz="8000" b="1" dirty="0" smtClean="0">
                <a:solidFill>
                  <a:srgbClr val="FF0000"/>
                </a:solidFill>
              </a:rPr>
              <a:t>PMUD se </a:t>
            </a:r>
            <a:r>
              <a:rPr lang="fr-FR" sz="8000" b="1" dirty="0" err="1" smtClean="0">
                <a:solidFill>
                  <a:srgbClr val="FF0000"/>
                </a:solidFill>
              </a:rPr>
              <a:t>realizeaz</a:t>
            </a:r>
            <a:r>
              <a:rPr lang="ro-RO" sz="8000" b="1" dirty="0" smtClean="0">
                <a:solidFill>
                  <a:srgbClr val="FF0000"/>
                </a:solidFill>
              </a:rPr>
              <a:t>ă</a:t>
            </a:r>
            <a:r>
              <a:rPr lang="fr-FR" sz="8000" b="1" dirty="0" smtClean="0">
                <a:solidFill>
                  <a:srgbClr val="FF0000"/>
                </a:solidFill>
              </a:rPr>
              <a:t> </a:t>
            </a:r>
            <a:r>
              <a:rPr lang="fr-FR" sz="8000" b="1" dirty="0" err="1" smtClean="0">
                <a:solidFill>
                  <a:srgbClr val="FF0000"/>
                </a:solidFill>
              </a:rPr>
              <a:t>cu</a:t>
            </a:r>
            <a:r>
              <a:rPr lang="fr-FR" sz="8000" b="1" dirty="0" smtClean="0">
                <a:solidFill>
                  <a:srgbClr val="FF0000"/>
                </a:solidFill>
              </a:rPr>
              <a:t> </a:t>
            </a:r>
            <a:r>
              <a:rPr lang="fr-FR" sz="8000" b="1" dirty="0" err="1" smtClean="0">
                <a:solidFill>
                  <a:srgbClr val="FF0000"/>
                </a:solidFill>
              </a:rPr>
              <a:t>respectarea</a:t>
            </a:r>
            <a:r>
              <a:rPr lang="fr-FR" sz="8000" b="1" dirty="0" smtClean="0">
                <a:solidFill>
                  <a:srgbClr val="FF0000"/>
                </a:solidFill>
              </a:rPr>
              <a:t> </a:t>
            </a:r>
            <a:r>
              <a:rPr lang="fr-FR" sz="8000" b="1" dirty="0" err="1" smtClean="0">
                <a:solidFill>
                  <a:srgbClr val="FF0000"/>
                </a:solidFill>
              </a:rPr>
              <a:t>legisla</a:t>
            </a:r>
            <a:r>
              <a:rPr lang="ro-RO" sz="8000" b="1" dirty="0" smtClean="0">
                <a:solidFill>
                  <a:srgbClr val="FF0000"/>
                </a:solidFill>
              </a:rPr>
              <a:t>ț</a:t>
            </a:r>
            <a:r>
              <a:rPr lang="fr-FR" sz="8000" b="1" dirty="0" err="1" smtClean="0">
                <a:solidFill>
                  <a:srgbClr val="FF0000"/>
                </a:solidFill>
              </a:rPr>
              <a:t>iei</a:t>
            </a:r>
            <a:r>
              <a:rPr lang="fr-FR" sz="8000" b="1" dirty="0" smtClean="0">
                <a:solidFill>
                  <a:srgbClr val="FF0000"/>
                </a:solidFill>
              </a:rPr>
              <a:t> </a:t>
            </a:r>
            <a:r>
              <a:rPr lang="fr-FR" sz="8000" b="1" dirty="0" err="1" smtClean="0">
                <a:solidFill>
                  <a:srgbClr val="FF0000"/>
                </a:solidFill>
              </a:rPr>
              <a:t>europene</a:t>
            </a:r>
            <a:r>
              <a:rPr lang="ro-RO" sz="8000" b="1" dirty="0" smtClean="0">
                <a:solidFill>
                  <a:srgbClr val="FF0000"/>
                </a:solidFill>
              </a:rPr>
              <a:t> și naționale  în vigoare și cu respectarea standardelor existente, pentru toate domeniile tratate. </a:t>
            </a:r>
          </a:p>
          <a:p>
            <a:pPr marL="857250" indent="-857250" algn="just">
              <a:lnSpc>
                <a:spcPct val="120000"/>
              </a:lnSpc>
              <a:spcBef>
                <a:spcPts val="600"/>
              </a:spcBef>
              <a:spcAft>
                <a:spcPts val="600"/>
              </a:spcAft>
              <a:buFont typeface="Wingdings" panose="05000000000000000000" pitchFamily="2" charset="2"/>
              <a:buChar char="q"/>
              <a:defRPr/>
            </a:pPr>
            <a:endParaRPr lang="ro-RO" sz="8000" b="1" dirty="0" smtClean="0">
              <a:solidFill>
                <a:srgbClr val="FF0000"/>
              </a:solidFill>
            </a:endParaRPr>
          </a:p>
          <a:p>
            <a:pPr marL="857250" indent="-857250" algn="just">
              <a:lnSpc>
                <a:spcPct val="120000"/>
              </a:lnSpc>
              <a:spcBef>
                <a:spcPts val="600"/>
              </a:spcBef>
              <a:spcAft>
                <a:spcPts val="600"/>
              </a:spcAft>
              <a:buFont typeface="Wingdings" panose="05000000000000000000" pitchFamily="2" charset="2"/>
              <a:buChar char="q"/>
              <a:defRPr/>
            </a:pPr>
            <a:endParaRPr lang="ro-RO" sz="8000" b="1" dirty="0" smtClean="0">
              <a:solidFill>
                <a:schemeClr val="bg1"/>
              </a:solidFill>
            </a:endParaRPr>
          </a:p>
          <a:p>
            <a:pPr algn="just">
              <a:lnSpc>
                <a:spcPct val="100000"/>
              </a:lnSpc>
              <a:spcBef>
                <a:spcPts val="0"/>
              </a:spcBef>
            </a:pPr>
            <a:endParaRPr lang="fr-FR" sz="4300" b="1" dirty="0"/>
          </a:p>
          <a:p>
            <a:pPr marL="857250" indent="-857250" algn="just">
              <a:lnSpc>
                <a:spcPct val="120000"/>
              </a:lnSpc>
              <a:spcBef>
                <a:spcPts val="600"/>
              </a:spcBef>
              <a:spcAft>
                <a:spcPts val="600"/>
              </a:spcAft>
              <a:buFont typeface="Wingdings" panose="05000000000000000000" pitchFamily="2" charset="2"/>
              <a:buChar char="q"/>
              <a:defRPr/>
            </a:pPr>
            <a:r>
              <a:rPr lang="en-GB" sz="1400" dirty="0"/>
              <a:t/>
            </a:r>
            <a:br>
              <a:rPr lang="en-GB" sz="1400" dirty="0"/>
            </a:br>
            <a:endParaRPr lang="en-GB" sz="1400" dirty="0" smtClean="0"/>
          </a:p>
          <a:p>
            <a:pPr lvl="0" algn="just">
              <a:lnSpc>
                <a:spcPct val="100000"/>
              </a:lnSpc>
              <a:spcBef>
                <a:spcPts val="0"/>
              </a:spcBef>
            </a:pPr>
            <a:endParaRPr lang="en-GB" sz="1400" dirty="0"/>
          </a:p>
          <a:p>
            <a:pPr lvl="0" algn="just">
              <a:lnSpc>
                <a:spcPct val="100000"/>
              </a:lnSpc>
              <a:spcBef>
                <a:spcPts val="0"/>
              </a:spcBef>
            </a:pPr>
            <a:endParaRPr lang="en-GB" sz="1400" dirty="0" smtClean="0"/>
          </a:p>
          <a:p>
            <a:pPr lvl="0" algn="just">
              <a:lnSpc>
                <a:spcPct val="100000"/>
              </a:lnSpc>
              <a:spcBef>
                <a:spcPts val="0"/>
              </a:spcBef>
            </a:pPr>
            <a:endParaRPr lang="en-GB" dirty="0"/>
          </a:p>
        </p:txBody>
      </p:sp>
      <p:sp>
        <p:nvSpPr>
          <p:cNvPr id="7" name="Slide Number Placeholder 4"/>
          <p:cNvSpPr txBox="1">
            <a:spLocks/>
          </p:cNvSpPr>
          <p:nvPr/>
        </p:nvSpPr>
        <p:spPr>
          <a:xfrm>
            <a:off x="8279567" y="6480000"/>
            <a:ext cx="360002" cy="378000"/>
          </a:xfrm>
          <a:prstGeom prst="rect">
            <a:avLst/>
          </a:prstGeom>
        </p:spPr>
        <p:txBody>
          <a:bodyPr vert="horz" lIns="0" tIns="0" rIns="0" bIns="0" rtlCol="0" anchor="ctr"/>
          <a:lstStyle/>
          <a:p>
            <a:pPr marL="0" marR="0" lvl="0" indent="0" algn="r" defTabSz="914400" rtl="0" eaLnBrk="1" fontAlgn="base" latinLnBrk="0" hangingPunct="1">
              <a:lnSpc>
                <a:spcPct val="100000"/>
              </a:lnSpc>
              <a:spcBef>
                <a:spcPct val="0"/>
              </a:spcBef>
              <a:spcAft>
                <a:spcPct val="50000"/>
              </a:spcAft>
              <a:buClrTx/>
              <a:buSzTx/>
              <a:buFontTx/>
              <a:buNone/>
              <a:tabLst/>
              <a:defRPr/>
            </a:pPr>
            <a:fld id="{71F9F866-B438-9445-8D9F-1F8FF6608833}" type="slidenum">
              <a:rPr kumimoji="0" lang="en-GB" sz="9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50000"/>
                </a:spcAft>
                <a:buClrTx/>
                <a:buSzTx/>
                <a:buFontTx/>
                <a:buNone/>
                <a:tabLst/>
                <a:defRPr/>
              </a:pPr>
              <a:t>5</a:t>
            </a:fld>
            <a:endParaRPr kumimoji="0" lang="en-GB" sz="9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0"/>
            <a:ext cx="6336582" cy="847725"/>
          </a:xfrm>
        </p:spPr>
        <p:txBody>
          <a:bodyPr>
            <a:normAutofit fontScale="90000"/>
          </a:bodyPr>
          <a:lstStyle/>
          <a:p>
            <a:r>
              <a:rPr lang="en-GB" sz="1800" b="1" dirty="0" smtClean="0"/>
              <a:t/>
            </a:r>
            <a:br>
              <a:rPr lang="en-GB" sz="1800" b="1" dirty="0" smtClean="0"/>
            </a:br>
            <a:r>
              <a:rPr lang="ro-RO" sz="3100" b="1" dirty="0" smtClean="0"/>
              <a:t>Corelare și condiționalități</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z="900" smtClean="0">
                <a:solidFill>
                  <a:schemeClr val="bg1"/>
                </a:solidFill>
              </a:rPr>
              <a:pPr/>
              <a:t>6</a:t>
            </a:fld>
            <a:endParaRPr lang="en-GB" sz="900" dirty="0">
              <a:solidFill>
                <a:schemeClr val="bg1"/>
              </a:solidFill>
            </a:endParaRPr>
          </a:p>
        </p:txBody>
      </p:sp>
      <p:sp>
        <p:nvSpPr>
          <p:cNvPr id="6" name="Text Placeholder 5"/>
          <p:cNvSpPr>
            <a:spLocks noGrp="1"/>
          </p:cNvSpPr>
          <p:nvPr>
            <p:ph type="body" sz="quarter" idx="10"/>
          </p:nvPr>
        </p:nvSpPr>
        <p:spPr>
          <a:xfrm>
            <a:off x="361507" y="847725"/>
            <a:ext cx="8473735" cy="5422447"/>
          </a:xfrm>
        </p:spPr>
        <p:txBody>
          <a:bodyPr>
            <a:normAutofit fontScale="25000" lnSpcReduction="20000"/>
          </a:bodyPr>
          <a:lstStyle/>
          <a:p>
            <a:pPr algn="just">
              <a:lnSpc>
                <a:spcPct val="100000"/>
              </a:lnSpc>
              <a:spcBef>
                <a:spcPts val="0"/>
              </a:spcBef>
            </a:pPr>
            <a:endParaRPr lang="fr-FR" sz="6800" b="1" dirty="0"/>
          </a:p>
          <a:p>
            <a:pPr marL="857250" indent="-857250" algn="just">
              <a:lnSpc>
                <a:spcPct val="120000"/>
              </a:lnSpc>
              <a:spcBef>
                <a:spcPts val="600"/>
              </a:spcBef>
              <a:spcAft>
                <a:spcPts val="600"/>
              </a:spcAft>
              <a:buFont typeface="Wingdings" panose="05000000000000000000" pitchFamily="2" charset="2"/>
              <a:buChar char="q"/>
              <a:defRPr/>
            </a:pPr>
            <a:r>
              <a:rPr lang="en-US" sz="6800" b="1" dirty="0" smtClean="0">
                <a:solidFill>
                  <a:srgbClr val="FF0000"/>
                </a:solidFill>
              </a:rPr>
              <a:t>PMUD </a:t>
            </a:r>
            <a:r>
              <a:rPr lang="en-US" sz="6800" b="1" dirty="0" err="1" smtClean="0">
                <a:solidFill>
                  <a:srgbClr val="FF0000"/>
                </a:solidFill>
              </a:rPr>
              <a:t>este</a:t>
            </a:r>
            <a:r>
              <a:rPr lang="en-US" sz="6800" b="1" dirty="0" smtClean="0">
                <a:solidFill>
                  <a:srgbClr val="FF0000"/>
                </a:solidFill>
              </a:rPr>
              <a:t> al </a:t>
            </a:r>
            <a:r>
              <a:rPr lang="en-US" sz="6800" b="1" dirty="0" err="1" smtClean="0">
                <a:solidFill>
                  <a:srgbClr val="FF0000"/>
                </a:solidFill>
              </a:rPr>
              <a:t>localit</a:t>
            </a:r>
            <a:r>
              <a:rPr lang="ro-RO" sz="6800" b="1" dirty="0" smtClean="0">
                <a:solidFill>
                  <a:srgbClr val="FF0000"/>
                </a:solidFill>
              </a:rPr>
              <a:t>ăț</a:t>
            </a:r>
            <a:r>
              <a:rPr lang="en-US" sz="6800" b="1" dirty="0" smtClean="0">
                <a:solidFill>
                  <a:srgbClr val="FF0000"/>
                </a:solidFill>
              </a:rPr>
              <a:t>ii/ </a:t>
            </a:r>
            <a:r>
              <a:rPr lang="en-US" sz="6800" b="1" dirty="0" err="1" smtClean="0">
                <a:solidFill>
                  <a:srgbClr val="FF0000"/>
                </a:solidFill>
              </a:rPr>
              <a:t>Municipiului</a:t>
            </a:r>
            <a:r>
              <a:rPr lang="en-US" sz="6800" b="1" dirty="0" smtClean="0">
                <a:solidFill>
                  <a:srgbClr val="FF0000"/>
                </a:solidFill>
              </a:rPr>
              <a:t>/ </a:t>
            </a:r>
            <a:r>
              <a:rPr lang="en-US" sz="6800" b="1" dirty="0" err="1" smtClean="0">
                <a:solidFill>
                  <a:srgbClr val="FF0000"/>
                </a:solidFill>
              </a:rPr>
              <a:t>Polului</a:t>
            </a:r>
            <a:r>
              <a:rPr lang="en-US" sz="6800" b="1" dirty="0" smtClean="0">
                <a:solidFill>
                  <a:srgbClr val="FF0000"/>
                </a:solidFill>
              </a:rPr>
              <a:t> de </a:t>
            </a:r>
            <a:r>
              <a:rPr lang="en-US" sz="6800" b="1" dirty="0" err="1" smtClean="0">
                <a:solidFill>
                  <a:srgbClr val="FF0000"/>
                </a:solidFill>
              </a:rPr>
              <a:t>crestere</a:t>
            </a:r>
            <a:r>
              <a:rPr lang="en-US" sz="6800" b="1" dirty="0" smtClean="0">
                <a:solidFill>
                  <a:srgbClr val="FF0000"/>
                </a:solidFill>
              </a:rPr>
              <a:t> (7)/ </a:t>
            </a:r>
            <a:r>
              <a:rPr lang="en-US" sz="6800" b="1" dirty="0" err="1" smtClean="0">
                <a:solidFill>
                  <a:srgbClr val="FF0000"/>
                </a:solidFill>
              </a:rPr>
              <a:t>Regiunii</a:t>
            </a:r>
            <a:r>
              <a:rPr lang="en-US" sz="6800" b="1" dirty="0" smtClean="0">
                <a:solidFill>
                  <a:srgbClr val="FF0000"/>
                </a:solidFill>
              </a:rPr>
              <a:t> ( </a:t>
            </a:r>
            <a:r>
              <a:rPr lang="en-US" sz="6800" b="1" dirty="0" err="1" smtClean="0">
                <a:solidFill>
                  <a:srgbClr val="FF0000"/>
                </a:solidFill>
              </a:rPr>
              <a:t>Bucuresti</a:t>
            </a:r>
            <a:r>
              <a:rPr lang="en-US" sz="6800" b="1" dirty="0" smtClean="0">
                <a:solidFill>
                  <a:srgbClr val="FF0000"/>
                </a:solidFill>
              </a:rPr>
              <a:t>- </a:t>
            </a:r>
            <a:r>
              <a:rPr lang="en-US" sz="6800" b="1" dirty="0" err="1" smtClean="0">
                <a:solidFill>
                  <a:srgbClr val="FF0000"/>
                </a:solidFill>
              </a:rPr>
              <a:t>Ilfov</a:t>
            </a:r>
            <a:r>
              <a:rPr lang="en-US" sz="6800" b="1" dirty="0" smtClean="0">
                <a:solidFill>
                  <a:srgbClr val="FF0000"/>
                </a:solidFill>
              </a:rPr>
              <a:t>) </a:t>
            </a:r>
            <a:r>
              <a:rPr lang="en-US" sz="6800" b="1" dirty="0" err="1" smtClean="0">
                <a:solidFill>
                  <a:srgbClr val="FF0000"/>
                </a:solidFill>
              </a:rPr>
              <a:t>beneficiare</a:t>
            </a:r>
            <a:r>
              <a:rPr lang="en-US" sz="6800" b="1" dirty="0" smtClean="0">
                <a:solidFill>
                  <a:srgbClr val="FF0000"/>
                </a:solidFill>
              </a:rPr>
              <a:t>! </a:t>
            </a:r>
            <a:endParaRPr lang="ro-RO" sz="6800" b="1" dirty="0" smtClean="0">
              <a:solidFill>
                <a:srgbClr val="FF0000"/>
              </a:solidFill>
            </a:endParaRPr>
          </a:p>
          <a:p>
            <a:pPr marL="857250" indent="-857250" algn="just">
              <a:lnSpc>
                <a:spcPct val="120000"/>
              </a:lnSpc>
              <a:spcBef>
                <a:spcPts val="600"/>
              </a:spcBef>
              <a:spcAft>
                <a:spcPts val="600"/>
              </a:spcAft>
              <a:buFont typeface="Wingdings" panose="05000000000000000000" pitchFamily="2" charset="2"/>
              <a:buChar char="q"/>
              <a:defRPr/>
            </a:pPr>
            <a:r>
              <a:rPr lang="en-GB" sz="6800" b="1" dirty="0" err="1" smtClean="0">
                <a:solidFill>
                  <a:srgbClr val="FF0000"/>
                </a:solidFill>
              </a:rPr>
              <a:t>Planul</a:t>
            </a:r>
            <a:r>
              <a:rPr lang="en-GB" sz="6800" b="1" dirty="0" smtClean="0">
                <a:solidFill>
                  <a:srgbClr val="FF0000"/>
                </a:solidFill>
              </a:rPr>
              <a:t> de </a:t>
            </a:r>
            <a:r>
              <a:rPr lang="en-GB" sz="6800" b="1" dirty="0" err="1" smtClean="0">
                <a:solidFill>
                  <a:srgbClr val="FF0000"/>
                </a:solidFill>
              </a:rPr>
              <a:t>Mobilitate</a:t>
            </a:r>
            <a:r>
              <a:rPr lang="en-GB" sz="6800" b="1" dirty="0" smtClean="0">
                <a:solidFill>
                  <a:srgbClr val="FF0000"/>
                </a:solidFill>
              </a:rPr>
              <a:t> </a:t>
            </a:r>
            <a:r>
              <a:rPr lang="en-GB" sz="6800" b="1" dirty="0" err="1" smtClean="0">
                <a:solidFill>
                  <a:srgbClr val="FF0000"/>
                </a:solidFill>
              </a:rPr>
              <a:t>Urbană</a:t>
            </a:r>
            <a:r>
              <a:rPr lang="en-GB" sz="6800" b="1" dirty="0" smtClean="0">
                <a:solidFill>
                  <a:srgbClr val="FF0000"/>
                </a:solidFill>
              </a:rPr>
              <a:t> </a:t>
            </a:r>
            <a:r>
              <a:rPr lang="en-GB" sz="6800" b="1" dirty="0" err="1" smtClean="0">
                <a:solidFill>
                  <a:srgbClr val="FF0000"/>
                </a:solidFill>
              </a:rPr>
              <a:t>Durabilă</a:t>
            </a:r>
            <a:r>
              <a:rPr lang="en-GB" sz="6800" b="1" dirty="0" smtClean="0">
                <a:solidFill>
                  <a:srgbClr val="FF0000"/>
                </a:solidFill>
              </a:rPr>
              <a:t> </a:t>
            </a:r>
            <a:r>
              <a:rPr lang="en-GB" sz="6800" b="1" dirty="0" err="1" smtClean="0">
                <a:solidFill>
                  <a:srgbClr val="FF0000"/>
                </a:solidFill>
              </a:rPr>
              <a:t>este</a:t>
            </a:r>
            <a:r>
              <a:rPr lang="en-GB" sz="6800" b="1" dirty="0" smtClean="0">
                <a:solidFill>
                  <a:srgbClr val="FF0000"/>
                </a:solidFill>
              </a:rPr>
              <a:t> un document strategic, </a:t>
            </a:r>
            <a:r>
              <a:rPr lang="en-GB" sz="6800" b="1" dirty="0" err="1" smtClean="0">
                <a:solidFill>
                  <a:srgbClr val="FF0000"/>
                </a:solidFill>
              </a:rPr>
              <a:t>nivelul</a:t>
            </a:r>
            <a:r>
              <a:rPr lang="en-GB" sz="6800" b="1" dirty="0" smtClean="0">
                <a:solidFill>
                  <a:srgbClr val="FF0000"/>
                </a:solidFill>
              </a:rPr>
              <a:t> de </a:t>
            </a:r>
            <a:r>
              <a:rPr lang="en-GB" sz="6800" b="1" dirty="0" err="1" smtClean="0">
                <a:solidFill>
                  <a:srgbClr val="FF0000"/>
                </a:solidFill>
              </a:rPr>
              <a:t>detaliere</a:t>
            </a:r>
            <a:r>
              <a:rPr lang="en-GB" sz="6800" b="1" dirty="0" smtClean="0">
                <a:solidFill>
                  <a:srgbClr val="FF0000"/>
                </a:solidFill>
              </a:rPr>
              <a:t> a </a:t>
            </a:r>
            <a:r>
              <a:rPr lang="en-GB" sz="6800" b="1" dirty="0" err="1" smtClean="0">
                <a:solidFill>
                  <a:srgbClr val="FF0000"/>
                </a:solidFill>
              </a:rPr>
              <a:t>propunerilor</a:t>
            </a:r>
            <a:r>
              <a:rPr lang="en-GB" sz="6800" b="1" dirty="0" smtClean="0">
                <a:solidFill>
                  <a:srgbClr val="FF0000"/>
                </a:solidFill>
              </a:rPr>
              <a:t> (</a:t>
            </a:r>
            <a:r>
              <a:rPr lang="en-GB" sz="6800" b="1" dirty="0" err="1" smtClean="0">
                <a:solidFill>
                  <a:srgbClr val="FF0000"/>
                </a:solidFill>
              </a:rPr>
              <a:t>măsuri</a:t>
            </a:r>
            <a:r>
              <a:rPr lang="en-GB" sz="6800" b="1" dirty="0" smtClean="0">
                <a:solidFill>
                  <a:srgbClr val="FF0000"/>
                </a:solidFill>
              </a:rPr>
              <a:t> </a:t>
            </a:r>
            <a:r>
              <a:rPr lang="en-GB" sz="6800" b="1" dirty="0" err="1" smtClean="0">
                <a:solidFill>
                  <a:srgbClr val="FF0000"/>
                </a:solidFill>
              </a:rPr>
              <a:t>și</a:t>
            </a:r>
            <a:r>
              <a:rPr lang="en-GB" sz="6800" b="1" dirty="0" smtClean="0">
                <a:solidFill>
                  <a:srgbClr val="FF0000"/>
                </a:solidFill>
              </a:rPr>
              <a:t> </a:t>
            </a:r>
            <a:r>
              <a:rPr lang="en-GB" sz="6800" b="1" dirty="0" err="1" smtClean="0">
                <a:solidFill>
                  <a:srgbClr val="FF0000"/>
                </a:solidFill>
              </a:rPr>
              <a:t>proiecte</a:t>
            </a:r>
            <a:r>
              <a:rPr lang="en-GB" sz="6800" b="1" dirty="0" smtClean="0">
                <a:solidFill>
                  <a:srgbClr val="FF0000"/>
                </a:solidFill>
              </a:rPr>
              <a:t>) </a:t>
            </a:r>
            <a:r>
              <a:rPr lang="en-GB" sz="6800" b="1" dirty="0" err="1" smtClean="0">
                <a:solidFill>
                  <a:srgbClr val="FF0000"/>
                </a:solidFill>
              </a:rPr>
              <a:t>fiind</a:t>
            </a:r>
            <a:r>
              <a:rPr lang="en-GB" sz="6800" b="1" dirty="0" smtClean="0">
                <a:solidFill>
                  <a:srgbClr val="FF0000"/>
                </a:solidFill>
              </a:rPr>
              <a:t> </a:t>
            </a:r>
            <a:r>
              <a:rPr lang="en-GB" sz="6800" b="1" dirty="0" err="1" smtClean="0">
                <a:solidFill>
                  <a:srgbClr val="FF0000"/>
                </a:solidFill>
              </a:rPr>
              <a:t>adaptat</a:t>
            </a:r>
            <a:r>
              <a:rPr lang="en-GB" sz="6800" b="1" dirty="0" smtClean="0">
                <a:solidFill>
                  <a:srgbClr val="FF0000"/>
                </a:solidFill>
              </a:rPr>
              <a:t> </a:t>
            </a:r>
            <a:r>
              <a:rPr lang="en-GB" sz="6800" b="1" dirty="0" err="1" smtClean="0">
                <a:solidFill>
                  <a:srgbClr val="FF0000"/>
                </a:solidFill>
              </a:rPr>
              <a:t>în</a:t>
            </a:r>
            <a:r>
              <a:rPr lang="en-GB" sz="6800" b="1" dirty="0" smtClean="0">
                <a:solidFill>
                  <a:srgbClr val="FF0000"/>
                </a:solidFill>
              </a:rPr>
              <a:t> </a:t>
            </a:r>
            <a:r>
              <a:rPr lang="en-GB" sz="6800" b="1" dirty="0" err="1" smtClean="0">
                <a:solidFill>
                  <a:srgbClr val="FF0000"/>
                </a:solidFill>
              </a:rPr>
              <a:t>consecință</a:t>
            </a:r>
            <a:r>
              <a:rPr lang="en-GB" sz="6800" b="1" dirty="0" smtClean="0">
                <a:solidFill>
                  <a:srgbClr val="FF0000"/>
                </a:solidFill>
              </a:rPr>
              <a:t>. </a:t>
            </a:r>
            <a:r>
              <a:rPr lang="en-GB" sz="6800" b="1" dirty="0" err="1" smtClean="0">
                <a:solidFill>
                  <a:srgbClr val="0070C0"/>
                </a:solidFill>
              </a:rPr>
              <a:t>Astfel</a:t>
            </a:r>
            <a:r>
              <a:rPr lang="en-GB" sz="6800" b="1" dirty="0" smtClean="0">
                <a:solidFill>
                  <a:srgbClr val="0070C0"/>
                </a:solidFill>
              </a:rPr>
              <a:t>, </a:t>
            </a:r>
            <a:r>
              <a:rPr lang="en-GB" sz="6800" b="1" dirty="0" err="1" smtClean="0">
                <a:solidFill>
                  <a:srgbClr val="0070C0"/>
                </a:solidFill>
              </a:rPr>
              <a:t>în</a:t>
            </a:r>
            <a:r>
              <a:rPr lang="en-GB" sz="6800" b="1" dirty="0" smtClean="0">
                <a:solidFill>
                  <a:srgbClr val="0070C0"/>
                </a:solidFill>
              </a:rPr>
              <a:t> </a:t>
            </a:r>
            <a:r>
              <a:rPr lang="en-GB" sz="6800" b="1" dirty="0" err="1" smtClean="0">
                <a:solidFill>
                  <a:srgbClr val="0070C0"/>
                </a:solidFill>
              </a:rPr>
              <a:t>faza</a:t>
            </a:r>
            <a:r>
              <a:rPr lang="en-GB" sz="6800" b="1" dirty="0" smtClean="0">
                <a:solidFill>
                  <a:srgbClr val="0070C0"/>
                </a:solidFill>
              </a:rPr>
              <a:t> de </a:t>
            </a:r>
            <a:r>
              <a:rPr lang="en-GB" sz="6800" b="1" dirty="0" err="1" smtClean="0">
                <a:solidFill>
                  <a:srgbClr val="0070C0"/>
                </a:solidFill>
              </a:rPr>
              <a:t>implementare</a:t>
            </a:r>
            <a:r>
              <a:rPr lang="en-GB" sz="6800" b="1" dirty="0" smtClean="0">
                <a:solidFill>
                  <a:srgbClr val="0070C0"/>
                </a:solidFill>
              </a:rPr>
              <a:t> a PMUD </a:t>
            </a:r>
            <a:r>
              <a:rPr lang="en-GB" sz="6800" b="1" dirty="0" err="1" smtClean="0">
                <a:solidFill>
                  <a:srgbClr val="0070C0"/>
                </a:solidFill>
              </a:rPr>
              <a:t>vor</a:t>
            </a:r>
            <a:r>
              <a:rPr lang="en-GB" sz="6800" b="1" dirty="0" smtClean="0">
                <a:solidFill>
                  <a:srgbClr val="0070C0"/>
                </a:solidFill>
              </a:rPr>
              <a:t> </a:t>
            </a:r>
            <a:r>
              <a:rPr lang="en-GB" sz="6800" b="1" dirty="0" err="1" smtClean="0">
                <a:solidFill>
                  <a:srgbClr val="0070C0"/>
                </a:solidFill>
              </a:rPr>
              <a:t>fi</a:t>
            </a:r>
            <a:r>
              <a:rPr lang="en-GB" sz="6800" b="1" dirty="0" smtClean="0">
                <a:solidFill>
                  <a:srgbClr val="0070C0"/>
                </a:solidFill>
              </a:rPr>
              <a:t> </a:t>
            </a:r>
            <a:r>
              <a:rPr lang="en-GB" sz="6800" b="1" dirty="0" err="1" smtClean="0">
                <a:solidFill>
                  <a:srgbClr val="0070C0"/>
                </a:solidFill>
              </a:rPr>
              <a:t>necesare</a:t>
            </a:r>
            <a:r>
              <a:rPr lang="en-GB" sz="6800" b="1" dirty="0" smtClean="0">
                <a:solidFill>
                  <a:srgbClr val="0070C0"/>
                </a:solidFill>
              </a:rPr>
              <a:t> </a:t>
            </a:r>
            <a:r>
              <a:rPr lang="en-GB" sz="6800" b="1" dirty="0" err="1" smtClean="0">
                <a:solidFill>
                  <a:srgbClr val="0070C0"/>
                </a:solidFill>
              </a:rPr>
              <a:t>studii</a:t>
            </a:r>
            <a:r>
              <a:rPr lang="en-GB" sz="6800" b="1" dirty="0" smtClean="0">
                <a:solidFill>
                  <a:srgbClr val="0070C0"/>
                </a:solidFill>
              </a:rPr>
              <a:t> de </a:t>
            </a:r>
            <a:r>
              <a:rPr lang="en-GB" sz="6800" b="1" dirty="0" err="1" smtClean="0">
                <a:solidFill>
                  <a:srgbClr val="0070C0"/>
                </a:solidFill>
              </a:rPr>
              <a:t>fezabilitate</a:t>
            </a:r>
            <a:r>
              <a:rPr lang="en-GB" sz="6800" b="1" dirty="0" smtClean="0">
                <a:solidFill>
                  <a:srgbClr val="0070C0"/>
                </a:solidFill>
              </a:rPr>
              <a:t> </a:t>
            </a:r>
            <a:r>
              <a:rPr lang="en-GB" sz="6800" b="1" dirty="0" err="1" smtClean="0">
                <a:solidFill>
                  <a:srgbClr val="0070C0"/>
                </a:solidFill>
              </a:rPr>
              <a:t>privind</a:t>
            </a:r>
            <a:r>
              <a:rPr lang="en-GB" sz="6800" b="1" dirty="0" smtClean="0">
                <a:solidFill>
                  <a:srgbClr val="0070C0"/>
                </a:solidFill>
              </a:rPr>
              <a:t> </a:t>
            </a:r>
            <a:r>
              <a:rPr lang="en-GB" sz="6800" b="1" dirty="0" err="1" smtClean="0">
                <a:solidFill>
                  <a:srgbClr val="0070C0"/>
                </a:solidFill>
              </a:rPr>
              <a:t>investițiile</a:t>
            </a:r>
            <a:r>
              <a:rPr lang="en-GB" sz="6800" b="1" dirty="0" smtClean="0">
                <a:solidFill>
                  <a:srgbClr val="0070C0"/>
                </a:solidFill>
              </a:rPr>
              <a:t> </a:t>
            </a:r>
            <a:r>
              <a:rPr lang="en-GB" sz="6800" b="1" dirty="0" err="1" smtClean="0">
                <a:solidFill>
                  <a:srgbClr val="0070C0"/>
                </a:solidFill>
              </a:rPr>
              <a:t>propuse</a:t>
            </a:r>
            <a:r>
              <a:rPr lang="en-GB" sz="6800" b="1" dirty="0" smtClean="0">
                <a:solidFill>
                  <a:srgbClr val="0070C0"/>
                </a:solidFill>
              </a:rPr>
              <a:t>, conform </a:t>
            </a:r>
            <a:r>
              <a:rPr lang="en-GB" sz="6800" b="1" dirty="0" err="1" smtClean="0">
                <a:solidFill>
                  <a:srgbClr val="0070C0"/>
                </a:solidFill>
              </a:rPr>
              <a:t>legislaţiei</a:t>
            </a:r>
            <a:r>
              <a:rPr lang="en-GB" sz="6800" b="1" dirty="0" smtClean="0">
                <a:solidFill>
                  <a:srgbClr val="0070C0"/>
                </a:solidFill>
              </a:rPr>
              <a:t> </a:t>
            </a:r>
            <a:r>
              <a:rPr lang="ro-RO" sz="6800" b="1" dirty="0" smtClean="0">
                <a:solidFill>
                  <a:srgbClr val="0070C0"/>
                </a:solidFill>
              </a:rPr>
              <a:t> și standardelor </a:t>
            </a:r>
            <a:r>
              <a:rPr lang="en-GB" sz="6800" b="1" dirty="0" err="1" smtClean="0">
                <a:solidFill>
                  <a:srgbClr val="0070C0"/>
                </a:solidFill>
              </a:rPr>
              <a:t>în</a:t>
            </a:r>
            <a:r>
              <a:rPr lang="en-GB" sz="6800" b="1" dirty="0" smtClean="0">
                <a:solidFill>
                  <a:srgbClr val="0070C0"/>
                </a:solidFill>
              </a:rPr>
              <a:t> </a:t>
            </a:r>
            <a:r>
              <a:rPr lang="en-GB" sz="6800" b="1" dirty="0" err="1" smtClean="0">
                <a:solidFill>
                  <a:srgbClr val="0070C0"/>
                </a:solidFill>
              </a:rPr>
              <a:t>vigoare</a:t>
            </a:r>
            <a:r>
              <a:rPr lang="en-GB" sz="6800" b="1" dirty="0" smtClean="0">
                <a:solidFill>
                  <a:srgbClr val="0070C0"/>
                </a:solidFill>
              </a:rPr>
              <a:t>, </a:t>
            </a:r>
            <a:r>
              <a:rPr lang="en-GB" sz="6800" b="1" dirty="0" err="1" smtClean="0">
                <a:solidFill>
                  <a:srgbClr val="0070C0"/>
                </a:solidFill>
              </a:rPr>
              <a:t>inclusiv</a:t>
            </a:r>
            <a:r>
              <a:rPr lang="en-GB" sz="6800" b="1" dirty="0" smtClean="0">
                <a:solidFill>
                  <a:srgbClr val="0070C0"/>
                </a:solidFill>
              </a:rPr>
              <a:t> </a:t>
            </a:r>
            <a:r>
              <a:rPr lang="en-GB" sz="6800" b="1" dirty="0" err="1" smtClean="0">
                <a:solidFill>
                  <a:srgbClr val="0070C0"/>
                </a:solidFill>
              </a:rPr>
              <a:t>în</a:t>
            </a:r>
            <a:r>
              <a:rPr lang="en-GB" sz="6800" b="1" dirty="0" smtClean="0">
                <a:solidFill>
                  <a:srgbClr val="0070C0"/>
                </a:solidFill>
              </a:rPr>
              <a:t> </a:t>
            </a:r>
            <a:r>
              <a:rPr lang="en-GB" sz="6800" b="1" dirty="0" err="1" smtClean="0">
                <a:solidFill>
                  <a:srgbClr val="0070C0"/>
                </a:solidFill>
              </a:rPr>
              <a:t>ceea</a:t>
            </a:r>
            <a:r>
              <a:rPr lang="en-GB" sz="6800" b="1" dirty="0" smtClean="0">
                <a:solidFill>
                  <a:srgbClr val="0070C0"/>
                </a:solidFill>
              </a:rPr>
              <a:t> </a:t>
            </a:r>
            <a:r>
              <a:rPr lang="en-GB" sz="6800" b="1" dirty="0" err="1" smtClean="0">
                <a:solidFill>
                  <a:srgbClr val="0070C0"/>
                </a:solidFill>
              </a:rPr>
              <a:t>ce</a:t>
            </a:r>
            <a:r>
              <a:rPr lang="en-GB" sz="6800" b="1" dirty="0" smtClean="0">
                <a:solidFill>
                  <a:srgbClr val="0070C0"/>
                </a:solidFill>
              </a:rPr>
              <a:t> </a:t>
            </a:r>
            <a:r>
              <a:rPr lang="en-GB" sz="6800" b="1" dirty="0" err="1" smtClean="0">
                <a:solidFill>
                  <a:srgbClr val="0070C0"/>
                </a:solidFill>
              </a:rPr>
              <a:t>privește</a:t>
            </a:r>
            <a:r>
              <a:rPr lang="en-GB" sz="6800" b="1" dirty="0" smtClean="0">
                <a:solidFill>
                  <a:srgbClr val="0070C0"/>
                </a:solidFill>
              </a:rPr>
              <a:t> </a:t>
            </a:r>
            <a:r>
              <a:rPr lang="en-GB" sz="6800" b="1" dirty="0" err="1" smtClean="0">
                <a:solidFill>
                  <a:srgbClr val="0070C0"/>
                </a:solidFill>
              </a:rPr>
              <a:t>amplasamentul</a:t>
            </a:r>
            <a:r>
              <a:rPr lang="en-GB" sz="6800" b="1" dirty="0" smtClean="0">
                <a:solidFill>
                  <a:srgbClr val="0070C0"/>
                </a:solidFill>
              </a:rPr>
              <a:t> exact </a:t>
            </a:r>
            <a:r>
              <a:rPr lang="en-GB" sz="6800" b="1" dirty="0" err="1" smtClean="0">
                <a:solidFill>
                  <a:srgbClr val="0070C0"/>
                </a:solidFill>
              </a:rPr>
              <a:t>și</a:t>
            </a:r>
            <a:r>
              <a:rPr lang="en-GB" sz="6800" b="1" dirty="0" smtClean="0">
                <a:solidFill>
                  <a:srgbClr val="0070C0"/>
                </a:solidFill>
              </a:rPr>
              <a:t> </a:t>
            </a:r>
            <a:r>
              <a:rPr lang="en-GB" sz="6800" b="1" dirty="0" err="1" smtClean="0">
                <a:solidFill>
                  <a:srgbClr val="0070C0"/>
                </a:solidFill>
              </a:rPr>
              <a:t>soluția</a:t>
            </a:r>
            <a:r>
              <a:rPr lang="en-GB" sz="6800" b="1" dirty="0" smtClean="0">
                <a:solidFill>
                  <a:srgbClr val="0070C0"/>
                </a:solidFill>
              </a:rPr>
              <a:t> </a:t>
            </a:r>
            <a:r>
              <a:rPr lang="en-GB" sz="6800" b="1" dirty="0" err="1" smtClean="0">
                <a:solidFill>
                  <a:srgbClr val="0070C0"/>
                </a:solidFill>
              </a:rPr>
              <a:t>tehnică</a:t>
            </a:r>
            <a:r>
              <a:rPr lang="en-GB" sz="6800" b="1" dirty="0" smtClean="0">
                <a:solidFill>
                  <a:srgbClr val="0070C0"/>
                </a:solidFill>
              </a:rPr>
              <a:t> </a:t>
            </a:r>
            <a:r>
              <a:rPr lang="en-GB" sz="6800" b="1" dirty="0" err="1" smtClean="0">
                <a:solidFill>
                  <a:srgbClr val="0070C0"/>
                </a:solidFill>
              </a:rPr>
              <a:t>optimă</a:t>
            </a:r>
            <a:r>
              <a:rPr lang="en-GB" sz="6800" b="1" dirty="0" smtClean="0">
                <a:solidFill>
                  <a:srgbClr val="0070C0"/>
                </a:solidFill>
              </a:rPr>
              <a:t>, </a:t>
            </a:r>
            <a:r>
              <a:rPr lang="en-GB" sz="6800" b="1" dirty="0" err="1" smtClean="0">
                <a:solidFill>
                  <a:srgbClr val="0070C0"/>
                </a:solidFill>
              </a:rPr>
              <a:t>respectiv</a:t>
            </a:r>
            <a:r>
              <a:rPr lang="en-GB" sz="6800" b="1" dirty="0" smtClean="0">
                <a:solidFill>
                  <a:srgbClr val="0070C0"/>
                </a:solidFill>
              </a:rPr>
              <a:t> </a:t>
            </a:r>
            <a:r>
              <a:rPr lang="en-GB" sz="6800" b="1" dirty="0" err="1" smtClean="0">
                <a:solidFill>
                  <a:srgbClr val="0070C0"/>
                </a:solidFill>
              </a:rPr>
              <a:t>analiza</a:t>
            </a:r>
            <a:r>
              <a:rPr lang="en-GB" sz="6800" b="1" dirty="0" smtClean="0">
                <a:solidFill>
                  <a:srgbClr val="0070C0"/>
                </a:solidFill>
              </a:rPr>
              <a:t> </a:t>
            </a:r>
            <a:r>
              <a:rPr lang="en-GB" sz="6800" b="1" dirty="0" err="1" smtClean="0">
                <a:solidFill>
                  <a:srgbClr val="0070C0"/>
                </a:solidFill>
              </a:rPr>
              <a:t>impactului</a:t>
            </a:r>
            <a:r>
              <a:rPr lang="en-GB" sz="6800" b="1" dirty="0" smtClean="0">
                <a:solidFill>
                  <a:srgbClr val="0070C0"/>
                </a:solidFill>
              </a:rPr>
              <a:t> </a:t>
            </a:r>
            <a:r>
              <a:rPr lang="en-GB" sz="6800" b="1" dirty="0" err="1" smtClean="0">
                <a:solidFill>
                  <a:srgbClr val="0070C0"/>
                </a:solidFill>
              </a:rPr>
              <a:t>asupra</a:t>
            </a:r>
            <a:r>
              <a:rPr lang="en-GB" sz="6800" b="1" dirty="0" smtClean="0">
                <a:solidFill>
                  <a:srgbClr val="0070C0"/>
                </a:solidFill>
              </a:rPr>
              <a:t> </a:t>
            </a:r>
            <a:r>
              <a:rPr lang="en-GB" sz="6800" b="1" dirty="0" err="1" smtClean="0">
                <a:solidFill>
                  <a:srgbClr val="0070C0"/>
                </a:solidFill>
              </a:rPr>
              <a:t>mediului</a:t>
            </a:r>
            <a:r>
              <a:rPr lang="en-GB" sz="6800" b="1" dirty="0" smtClean="0">
                <a:solidFill>
                  <a:srgbClr val="0070C0"/>
                </a:solidFill>
              </a:rPr>
              <a:t> </a:t>
            </a:r>
            <a:r>
              <a:rPr lang="en-GB" sz="6800" b="1" dirty="0" err="1" smtClean="0">
                <a:solidFill>
                  <a:srgbClr val="0070C0"/>
                </a:solidFill>
              </a:rPr>
              <a:t>pentru</a:t>
            </a:r>
            <a:r>
              <a:rPr lang="en-GB" sz="6800" b="1" dirty="0" smtClean="0">
                <a:solidFill>
                  <a:srgbClr val="0070C0"/>
                </a:solidFill>
              </a:rPr>
              <a:t> </a:t>
            </a:r>
            <a:r>
              <a:rPr lang="en-GB" sz="6800" b="1" dirty="0" err="1" smtClean="0">
                <a:solidFill>
                  <a:srgbClr val="0070C0"/>
                </a:solidFill>
              </a:rPr>
              <a:t>proiectele</a:t>
            </a:r>
            <a:r>
              <a:rPr lang="en-GB" sz="6800" b="1" dirty="0" smtClean="0">
                <a:solidFill>
                  <a:srgbClr val="0070C0"/>
                </a:solidFill>
              </a:rPr>
              <a:t> </a:t>
            </a:r>
            <a:r>
              <a:rPr lang="en-GB" sz="6800" b="1" dirty="0" err="1" smtClean="0">
                <a:solidFill>
                  <a:srgbClr val="0070C0"/>
                </a:solidFill>
              </a:rPr>
              <a:t>relevante</a:t>
            </a:r>
            <a:r>
              <a:rPr lang="en-GB" sz="6800" b="1" dirty="0" smtClean="0">
                <a:solidFill>
                  <a:srgbClr val="0070C0"/>
                </a:solidFill>
              </a:rPr>
              <a:t>. </a:t>
            </a:r>
            <a:endParaRPr lang="ro-RO" sz="6800" b="1" dirty="0" smtClean="0">
              <a:solidFill>
                <a:srgbClr val="0070C0"/>
              </a:solidFill>
            </a:endParaRPr>
          </a:p>
          <a:p>
            <a:pPr marL="857250" indent="-857250" algn="just">
              <a:lnSpc>
                <a:spcPct val="120000"/>
              </a:lnSpc>
              <a:spcBef>
                <a:spcPts val="600"/>
              </a:spcBef>
              <a:spcAft>
                <a:spcPts val="600"/>
              </a:spcAft>
              <a:buFont typeface="Wingdings" panose="05000000000000000000" pitchFamily="2" charset="2"/>
              <a:buChar char="q"/>
              <a:defRPr/>
            </a:pPr>
            <a:r>
              <a:rPr lang="ro-RO" sz="6800" b="1" dirty="0" smtClean="0">
                <a:solidFill>
                  <a:srgbClr val="FF0000"/>
                </a:solidFill>
              </a:rPr>
              <a:t>PMUD</a:t>
            </a:r>
            <a:r>
              <a:rPr lang="ro-RO" sz="6800" b="1" dirty="0" smtClean="0">
                <a:solidFill>
                  <a:srgbClr val="0070C0"/>
                </a:solidFill>
              </a:rPr>
              <a:t> </a:t>
            </a:r>
            <a:r>
              <a:rPr lang="en-US" sz="6800" b="1" dirty="0" smtClean="0">
                <a:solidFill>
                  <a:srgbClr val="0070C0"/>
                </a:solidFill>
              </a:rPr>
              <a:t>se </a:t>
            </a:r>
            <a:r>
              <a:rPr lang="en-US" sz="6800" b="1" dirty="0" err="1" smtClean="0">
                <a:solidFill>
                  <a:srgbClr val="0070C0"/>
                </a:solidFill>
              </a:rPr>
              <a:t>va</a:t>
            </a:r>
            <a:r>
              <a:rPr lang="en-US" sz="6800" b="1" dirty="0" smtClean="0">
                <a:solidFill>
                  <a:srgbClr val="0070C0"/>
                </a:solidFill>
              </a:rPr>
              <a:t> </a:t>
            </a:r>
            <a:r>
              <a:rPr lang="en-US" sz="6800" b="1" dirty="0" err="1" smtClean="0">
                <a:solidFill>
                  <a:srgbClr val="FF0000"/>
                </a:solidFill>
              </a:rPr>
              <a:t>corela</a:t>
            </a:r>
            <a:r>
              <a:rPr lang="en-US" sz="6800" b="1" dirty="0" smtClean="0">
                <a:solidFill>
                  <a:srgbClr val="FF0000"/>
                </a:solidFill>
              </a:rPr>
              <a:t> </a:t>
            </a:r>
            <a:r>
              <a:rPr lang="en-US" sz="6800" b="1" dirty="0" smtClean="0">
                <a:solidFill>
                  <a:srgbClr val="0070C0"/>
                </a:solidFill>
              </a:rPr>
              <a:t>cu </a:t>
            </a:r>
            <a:r>
              <a:rPr lang="ro-RO" sz="6800" b="1" dirty="0" smtClean="0">
                <a:solidFill>
                  <a:srgbClr val="0070C0"/>
                </a:solidFill>
              </a:rPr>
              <a:t>master</a:t>
            </a:r>
            <a:r>
              <a:rPr lang="en-US" sz="6800" b="1" dirty="0" err="1" smtClean="0">
                <a:solidFill>
                  <a:srgbClr val="0070C0"/>
                </a:solidFill>
              </a:rPr>
              <a:t>planul</a:t>
            </a:r>
            <a:r>
              <a:rPr lang="en-US" sz="6800" b="1" dirty="0" smtClean="0">
                <a:solidFill>
                  <a:srgbClr val="0070C0"/>
                </a:solidFill>
              </a:rPr>
              <a:t> </a:t>
            </a:r>
            <a:r>
              <a:rPr lang="ro-RO" sz="6800" b="1" dirty="0" smtClean="0">
                <a:solidFill>
                  <a:srgbClr val="0070C0"/>
                </a:solidFill>
              </a:rPr>
              <a:t>general </a:t>
            </a:r>
            <a:r>
              <a:rPr lang="en-US" sz="6800" b="1" dirty="0" smtClean="0">
                <a:solidFill>
                  <a:srgbClr val="0070C0"/>
                </a:solidFill>
              </a:rPr>
              <a:t>de transport</a:t>
            </a:r>
            <a:r>
              <a:rPr lang="ro-RO" sz="6800" b="1" dirty="0" smtClean="0">
                <a:solidFill>
                  <a:srgbClr val="0070C0"/>
                </a:solidFill>
              </a:rPr>
              <a:t> (</a:t>
            </a:r>
            <a:r>
              <a:rPr lang="ro-RO" sz="6800" b="1" dirty="0" smtClean="0">
                <a:solidFill>
                  <a:srgbClr val="FF0000"/>
                </a:solidFill>
              </a:rPr>
              <a:t>MPGT</a:t>
            </a:r>
            <a:r>
              <a:rPr lang="ro-RO" sz="6800" b="1" dirty="0" smtClean="0">
                <a:solidFill>
                  <a:srgbClr val="0070C0"/>
                </a:solidFill>
              </a:rPr>
              <a:t>), </a:t>
            </a:r>
            <a:r>
              <a:rPr lang="en-US" sz="6800" b="1" dirty="0" smtClean="0">
                <a:solidFill>
                  <a:srgbClr val="0070C0"/>
                </a:solidFill>
              </a:rPr>
              <a:t>cu </a:t>
            </a:r>
            <a:r>
              <a:rPr lang="en-US" sz="6800" b="1" dirty="0" err="1" smtClean="0">
                <a:solidFill>
                  <a:srgbClr val="0070C0"/>
                </a:solidFill>
              </a:rPr>
              <a:t>planul</a:t>
            </a:r>
            <a:r>
              <a:rPr lang="en-US" sz="6800" b="1" dirty="0" smtClean="0">
                <a:solidFill>
                  <a:srgbClr val="0070C0"/>
                </a:solidFill>
              </a:rPr>
              <a:t> de urbanism general (</a:t>
            </a:r>
            <a:r>
              <a:rPr lang="en-US" sz="6800" b="1" dirty="0" smtClean="0">
                <a:solidFill>
                  <a:srgbClr val="FF0000"/>
                </a:solidFill>
              </a:rPr>
              <a:t>PUG</a:t>
            </a:r>
            <a:r>
              <a:rPr lang="en-US" sz="6800" b="1" dirty="0" smtClean="0">
                <a:solidFill>
                  <a:srgbClr val="0070C0"/>
                </a:solidFill>
              </a:rPr>
              <a:t>), cu </a:t>
            </a:r>
            <a:r>
              <a:rPr lang="ro-RO" sz="6800" b="1" dirty="0" smtClean="0">
                <a:solidFill>
                  <a:srgbClr val="0070C0"/>
                </a:solidFill>
              </a:rPr>
              <a:t>planul de dezvoltare regionala (</a:t>
            </a:r>
            <a:r>
              <a:rPr lang="ro-RO" sz="6800" b="1" dirty="0" smtClean="0">
                <a:solidFill>
                  <a:srgbClr val="FF0000"/>
                </a:solidFill>
              </a:rPr>
              <a:t>PDR), </a:t>
            </a:r>
            <a:r>
              <a:rPr lang="en-US" sz="6800" b="1" dirty="0" err="1" smtClean="0">
                <a:solidFill>
                  <a:srgbClr val="FF0000"/>
                </a:solidFill>
              </a:rPr>
              <a:t>strategiile</a:t>
            </a:r>
            <a:r>
              <a:rPr lang="en-US" sz="6800" b="1" dirty="0" smtClean="0">
                <a:solidFill>
                  <a:srgbClr val="FF0000"/>
                </a:solidFill>
              </a:rPr>
              <a:t> locale </a:t>
            </a:r>
            <a:r>
              <a:rPr lang="ro-RO" sz="6800" b="1" dirty="0" smtClean="0">
                <a:solidFill>
                  <a:srgbClr val="FF0000"/>
                </a:solidFill>
              </a:rPr>
              <a:t>și regionale </a:t>
            </a:r>
            <a:r>
              <a:rPr lang="en-US" sz="6800" b="1" dirty="0" smtClean="0">
                <a:solidFill>
                  <a:srgbClr val="0070C0"/>
                </a:solidFill>
              </a:rPr>
              <a:t>de </a:t>
            </a:r>
            <a:r>
              <a:rPr lang="en-US" sz="6800" b="1" dirty="0" err="1" smtClean="0">
                <a:solidFill>
                  <a:srgbClr val="0070C0"/>
                </a:solidFill>
              </a:rPr>
              <a:t>dezvoltare</a:t>
            </a:r>
            <a:r>
              <a:rPr lang="en-US" sz="6800" b="1" dirty="0" smtClean="0">
                <a:solidFill>
                  <a:srgbClr val="0070C0"/>
                </a:solidFill>
              </a:rPr>
              <a:t> urban</a:t>
            </a:r>
            <a:r>
              <a:rPr lang="ro-RO" sz="6800" b="1" dirty="0" smtClean="0">
                <a:solidFill>
                  <a:srgbClr val="0070C0"/>
                </a:solidFill>
              </a:rPr>
              <a:t>ă,</a:t>
            </a:r>
            <a:r>
              <a:rPr lang="en-US" sz="6800" b="1" dirty="0" smtClean="0">
                <a:solidFill>
                  <a:srgbClr val="0070C0"/>
                </a:solidFill>
              </a:rPr>
              <a:t> c</a:t>
            </a:r>
            <a:r>
              <a:rPr lang="ro-RO" sz="6800" b="1" dirty="0" smtClean="0">
                <a:solidFill>
                  <a:srgbClr val="0070C0"/>
                </a:solidFill>
              </a:rPr>
              <a:t>â</a:t>
            </a:r>
            <a:r>
              <a:rPr lang="en-US" sz="6800" b="1" dirty="0" smtClean="0">
                <a:solidFill>
                  <a:srgbClr val="0070C0"/>
                </a:solidFill>
              </a:rPr>
              <a:t>t </a:t>
            </a:r>
            <a:r>
              <a:rPr lang="en-US" sz="6800" b="1" dirty="0" err="1" smtClean="0">
                <a:solidFill>
                  <a:srgbClr val="0070C0"/>
                </a:solidFill>
              </a:rPr>
              <a:t>si</a:t>
            </a:r>
            <a:r>
              <a:rPr lang="en-US" sz="6800" b="1" dirty="0" smtClean="0">
                <a:solidFill>
                  <a:srgbClr val="0070C0"/>
                </a:solidFill>
              </a:rPr>
              <a:t> cu </a:t>
            </a:r>
            <a:r>
              <a:rPr lang="en-US" sz="6800" b="1" dirty="0" err="1" smtClean="0">
                <a:solidFill>
                  <a:srgbClr val="FF0000"/>
                </a:solidFill>
              </a:rPr>
              <a:t>strategiile</a:t>
            </a:r>
            <a:r>
              <a:rPr lang="en-US" sz="6800" b="1" dirty="0" smtClean="0">
                <a:solidFill>
                  <a:srgbClr val="FF0000"/>
                </a:solidFill>
              </a:rPr>
              <a:t> </a:t>
            </a:r>
            <a:r>
              <a:rPr lang="en-US" sz="6800" b="1" dirty="0" err="1" smtClean="0">
                <a:solidFill>
                  <a:srgbClr val="FF0000"/>
                </a:solidFill>
              </a:rPr>
              <a:t>sectoriale</a:t>
            </a:r>
            <a:r>
              <a:rPr lang="en-US" sz="6800" b="1" dirty="0" smtClean="0">
                <a:solidFill>
                  <a:srgbClr val="FF0000"/>
                </a:solidFill>
              </a:rPr>
              <a:t> </a:t>
            </a:r>
            <a:r>
              <a:rPr lang="en-US" sz="6800" b="1" dirty="0" smtClean="0">
                <a:solidFill>
                  <a:srgbClr val="0070C0"/>
                </a:solidFill>
              </a:rPr>
              <a:t>de </a:t>
            </a:r>
            <a:r>
              <a:rPr lang="en-US" sz="6800" b="1" dirty="0" err="1" smtClean="0">
                <a:solidFill>
                  <a:srgbClr val="0070C0"/>
                </a:solidFill>
              </a:rPr>
              <a:t>servicii</a:t>
            </a:r>
            <a:r>
              <a:rPr lang="en-US" sz="6800" b="1" dirty="0" smtClean="0">
                <a:solidFill>
                  <a:srgbClr val="0070C0"/>
                </a:solidFill>
              </a:rPr>
              <a:t> </a:t>
            </a:r>
            <a:r>
              <a:rPr lang="en-US" sz="6800" b="1" dirty="0" err="1" smtClean="0">
                <a:solidFill>
                  <a:srgbClr val="0070C0"/>
                </a:solidFill>
              </a:rPr>
              <a:t>sociale</a:t>
            </a:r>
            <a:r>
              <a:rPr lang="en-US" sz="6800" b="1" dirty="0" smtClean="0">
                <a:solidFill>
                  <a:srgbClr val="0070C0"/>
                </a:solidFill>
              </a:rPr>
              <a:t>, </a:t>
            </a:r>
            <a:r>
              <a:rPr lang="en-US" sz="6800" b="1" dirty="0" err="1" smtClean="0">
                <a:solidFill>
                  <a:srgbClr val="0070C0"/>
                </a:solidFill>
              </a:rPr>
              <a:t>sanatate</a:t>
            </a:r>
            <a:r>
              <a:rPr lang="en-US" sz="6800" b="1" dirty="0" smtClean="0">
                <a:solidFill>
                  <a:srgbClr val="0070C0"/>
                </a:solidFill>
              </a:rPr>
              <a:t>, </a:t>
            </a:r>
            <a:r>
              <a:rPr lang="en-US" sz="6800" b="1" dirty="0" err="1" smtClean="0">
                <a:solidFill>
                  <a:srgbClr val="0070C0"/>
                </a:solidFill>
              </a:rPr>
              <a:t>educatie</a:t>
            </a:r>
            <a:r>
              <a:rPr lang="en-US" sz="6800" b="1" dirty="0" smtClean="0">
                <a:solidFill>
                  <a:srgbClr val="0070C0"/>
                </a:solidFill>
              </a:rPr>
              <a:t>, </a:t>
            </a:r>
            <a:r>
              <a:rPr lang="en-US" sz="6800" b="1" dirty="0" err="1" smtClean="0">
                <a:solidFill>
                  <a:srgbClr val="0070C0"/>
                </a:solidFill>
              </a:rPr>
              <a:t>creerea</a:t>
            </a:r>
            <a:r>
              <a:rPr lang="en-US" sz="6800" b="1" dirty="0" smtClean="0">
                <a:solidFill>
                  <a:srgbClr val="0070C0"/>
                </a:solidFill>
              </a:rPr>
              <a:t> de </a:t>
            </a:r>
            <a:r>
              <a:rPr lang="en-US" sz="6800" b="1" dirty="0" err="1" smtClean="0">
                <a:solidFill>
                  <a:srgbClr val="0070C0"/>
                </a:solidFill>
              </a:rPr>
              <a:t>locuri</a:t>
            </a:r>
            <a:r>
              <a:rPr lang="en-US" sz="6800" b="1" dirty="0" smtClean="0">
                <a:solidFill>
                  <a:srgbClr val="0070C0"/>
                </a:solidFill>
              </a:rPr>
              <a:t> de </a:t>
            </a:r>
            <a:r>
              <a:rPr lang="en-US" sz="6800" b="1" dirty="0" err="1" smtClean="0">
                <a:solidFill>
                  <a:srgbClr val="0070C0"/>
                </a:solidFill>
              </a:rPr>
              <a:t>munc</a:t>
            </a:r>
            <a:r>
              <a:rPr lang="ro-RO" sz="6800" b="1" dirty="0" smtClean="0">
                <a:solidFill>
                  <a:srgbClr val="0070C0"/>
                </a:solidFill>
              </a:rPr>
              <a:t>ă</a:t>
            </a:r>
            <a:r>
              <a:rPr lang="en-US" sz="6800" b="1" dirty="0" smtClean="0">
                <a:solidFill>
                  <a:srgbClr val="0070C0"/>
                </a:solidFill>
              </a:rPr>
              <a:t> </a:t>
            </a:r>
            <a:r>
              <a:rPr lang="en-US" sz="6800" b="1" dirty="0" err="1" smtClean="0">
                <a:solidFill>
                  <a:srgbClr val="0070C0"/>
                </a:solidFill>
              </a:rPr>
              <a:t>si</a:t>
            </a:r>
            <a:r>
              <a:rPr lang="en-US" sz="6800" b="1" dirty="0" smtClean="0">
                <a:solidFill>
                  <a:srgbClr val="0070C0"/>
                </a:solidFill>
              </a:rPr>
              <a:t> </a:t>
            </a:r>
            <a:r>
              <a:rPr lang="en-US" sz="6800" b="1" dirty="0" err="1" smtClean="0">
                <a:solidFill>
                  <a:srgbClr val="0070C0"/>
                </a:solidFill>
              </a:rPr>
              <a:t>dezvoltare</a:t>
            </a:r>
            <a:r>
              <a:rPr lang="en-US" sz="6800" b="1" dirty="0" smtClean="0">
                <a:solidFill>
                  <a:srgbClr val="0070C0"/>
                </a:solidFill>
              </a:rPr>
              <a:t> </a:t>
            </a:r>
            <a:r>
              <a:rPr lang="en-US" sz="6800" b="1" dirty="0" err="1" smtClean="0">
                <a:solidFill>
                  <a:srgbClr val="0070C0"/>
                </a:solidFill>
              </a:rPr>
              <a:t>economica</a:t>
            </a:r>
            <a:r>
              <a:rPr lang="ro-RO" sz="6800" b="1" dirty="0" smtClean="0">
                <a:solidFill>
                  <a:srgbClr val="0070C0"/>
                </a:solidFill>
              </a:rPr>
              <a:t>, protecția mediului, etc.</a:t>
            </a:r>
            <a:r>
              <a:rPr lang="en-US" sz="6800" b="1" dirty="0" smtClean="0">
                <a:solidFill>
                  <a:srgbClr val="0070C0"/>
                </a:solidFill>
              </a:rPr>
              <a:t> </a:t>
            </a:r>
            <a:endParaRPr lang="ro-RO" sz="6800" b="1" dirty="0" smtClean="0">
              <a:solidFill>
                <a:srgbClr val="0070C0"/>
              </a:solidFill>
            </a:endParaRPr>
          </a:p>
          <a:p>
            <a:pPr marL="857250" indent="-857250" algn="just">
              <a:lnSpc>
                <a:spcPct val="120000"/>
              </a:lnSpc>
              <a:spcBef>
                <a:spcPts val="600"/>
              </a:spcBef>
              <a:spcAft>
                <a:spcPts val="600"/>
              </a:spcAft>
              <a:buFont typeface="Wingdings" panose="05000000000000000000" pitchFamily="2" charset="2"/>
              <a:buChar char="q"/>
              <a:defRPr/>
            </a:pPr>
            <a:r>
              <a:rPr lang="fr-FR" sz="6800" b="1" dirty="0" smtClean="0">
                <a:solidFill>
                  <a:srgbClr val="0070C0"/>
                </a:solidFill>
              </a:rPr>
              <a:t>PMUD </a:t>
            </a:r>
            <a:r>
              <a:rPr lang="ro-RO" sz="6800" b="1" dirty="0" smtClean="0">
                <a:solidFill>
                  <a:srgbClr val="FF0000"/>
                </a:solidFill>
              </a:rPr>
              <a:t>este obligatoriu pentru finantarea proiectelor prin</a:t>
            </a:r>
            <a:r>
              <a:rPr lang="fr-FR" sz="6800" b="1" dirty="0" smtClean="0">
                <a:solidFill>
                  <a:srgbClr val="FF0000"/>
                </a:solidFill>
              </a:rPr>
              <a:t> </a:t>
            </a:r>
            <a:r>
              <a:rPr lang="fr-FR" sz="6800" b="1" dirty="0" err="1" smtClean="0">
                <a:solidFill>
                  <a:srgbClr val="FF0000"/>
                </a:solidFill>
              </a:rPr>
              <a:t>Programul</a:t>
            </a:r>
            <a:r>
              <a:rPr lang="fr-FR" sz="6800" b="1" dirty="0" smtClean="0">
                <a:solidFill>
                  <a:srgbClr val="FF0000"/>
                </a:solidFill>
              </a:rPr>
              <a:t> </a:t>
            </a:r>
            <a:r>
              <a:rPr lang="fr-FR" sz="6800" b="1" dirty="0" err="1" smtClean="0">
                <a:solidFill>
                  <a:srgbClr val="FF0000"/>
                </a:solidFill>
              </a:rPr>
              <a:t>Operational</a:t>
            </a:r>
            <a:r>
              <a:rPr lang="fr-FR" sz="6800" b="1" dirty="0" smtClean="0">
                <a:solidFill>
                  <a:srgbClr val="FF0000"/>
                </a:solidFill>
              </a:rPr>
              <a:t> </a:t>
            </a:r>
            <a:r>
              <a:rPr lang="fr-FR" sz="6800" b="1" dirty="0" err="1" smtClean="0">
                <a:solidFill>
                  <a:srgbClr val="FF0000"/>
                </a:solidFill>
              </a:rPr>
              <a:t>Regional</a:t>
            </a:r>
            <a:r>
              <a:rPr lang="fr-FR" sz="6800" b="1" dirty="0" smtClean="0">
                <a:solidFill>
                  <a:srgbClr val="FF0000"/>
                </a:solidFill>
              </a:rPr>
              <a:t> 2014-2020</a:t>
            </a:r>
            <a:r>
              <a:rPr lang="en-US" sz="6800" b="1" dirty="0" smtClean="0">
                <a:solidFill>
                  <a:srgbClr val="0070C0"/>
                </a:solidFill>
              </a:rPr>
              <a:t> (</a:t>
            </a:r>
            <a:r>
              <a:rPr lang="ro-RO" sz="6800" b="1" dirty="0" smtClean="0">
                <a:solidFill>
                  <a:srgbClr val="0070C0"/>
                </a:solidFill>
              </a:rPr>
              <a:t>investiţii privind mobilitatea </a:t>
            </a:r>
            <a:r>
              <a:rPr lang="fr-FR" sz="6800" b="1" dirty="0" err="1" smtClean="0">
                <a:solidFill>
                  <a:srgbClr val="0070C0"/>
                </a:solidFill>
              </a:rPr>
              <a:t>urban</a:t>
            </a:r>
            <a:r>
              <a:rPr lang="ro-RO" sz="6800" b="1" dirty="0" smtClean="0">
                <a:solidFill>
                  <a:srgbClr val="0070C0"/>
                </a:solidFill>
              </a:rPr>
              <a:t>ă</a:t>
            </a:r>
            <a:r>
              <a:rPr lang="en-US" sz="6800" b="1" dirty="0" smtClean="0">
                <a:solidFill>
                  <a:srgbClr val="0070C0"/>
                </a:solidFill>
              </a:rPr>
              <a:t>) </a:t>
            </a:r>
            <a:r>
              <a:rPr lang="en-US" sz="6800" b="1" dirty="0" err="1" smtClean="0">
                <a:solidFill>
                  <a:srgbClr val="0070C0"/>
                </a:solidFill>
              </a:rPr>
              <a:t>dar</a:t>
            </a:r>
            <a:r>
              <a:rPr lang="en-US" sz="6800" b="1" dirty="0" smtClean="0">
                <a:solidFill>
                  <a:srgbClr val="0070C0"/>
                </a:solidFill>
              </a:rPr>
              <a:t> </a:t>
            </a:r>
            <a:r>
              <a:rPr lang="en-US" sz="6800" b="1" dirty="0" err="1" smtClean="0">
                <a:solidFill>
                  <a:srgbClr val="FF0000"/>
                </a:solidFill>
              </a:rPr>
              <a:t>si</a:t>
            </a:r>
            <a:r>
              <a:rPr lang="en-US" sz="6800" b="1" dirty="0" smtClean="0">
                <a:solidFill>
                  <a:srgbClr val="FF0000"/>
                </a:solidFill>
              </a:rPr>
              <a:t> </a:t>
            </a:r>
            <a:r>
              <a:rPr lang="en-US" sz="6800" b="1" dirty="0" err="1" smtClean="0">
                <a:solidFill>
                  <a:srgbClr val="FF0000"/>
                </a:solidFill>
              </a:rPr>
              <a:t>pentru</a:t>
            </a:r>
            <a:r>
              <a:rPr lang="en-US" sz="6800" b="1" dirty="0" smtClean="0">
                <a:solidFill>
                  <a:srgbClr val="FF0000"/>
                </a:solidFill>
              </a:rPr>
              <a:t> </a:t>
            </a:r>
            <a:r>
              <a:rPr lang="en-US" sz="6800" b="1" dirty="0" err="1" smtClean="0">
                <a:solidFill>
                  <a:srgbClr val="FF0000"/>
                </a:solidFill>
              </a:rPr>
              <a:t>finantarea</a:t>
            </a:r>
            <a:r>
              <a:rPr lang="en-US" sz="6800" b="1" dirty="0" smtClean="0">
                <a:solidFill>
                  <a:srgbClr val="FF0000"/>
                </a:solidFill>
              </a:rPr>
              <a:t> </a:t>
            </a:r>
            <a:r>
              <a:rPr lang="en-US" sz="6800" b="1" dirty="0" err="1" smtClean="0">
                <a:solidFill>
                  <a:srgbClr val="FF0000"/>
                </a:solidFill>
              </a:rPr>
              <a:t>proiectelor</a:t>
            </a:r>
            <a:r>
              <a:rPr lang="en-US" sz="6800" b="1" dirty="0" smtClean="0">
                <a:solidFill>
                  <a:srgbClr val="FF0000"/>
                </a:solidFill>
              </a:rPr>
              <a:t> </a:t>
            </a:r>
            <a:r>
              <a:rPr lang="en-US" sz="6800" b="1" dirty="0" err="1" smtClean="0">
                <a:solidFill>
                  <a:srgbClr val="FF0000"/>
                </a:solidFill>
              </a:rPr>
              <a:t>prin</a:t>
            </a:r>
            <a:r>
              <a:rPr lang="en-US" sz="6800" b="1" dirty="0" smtClean="0">
                <a:solidFill>
                  <a:srgbClr val="FF0000"/>
                </a:solidFill>
              </a:rPr>
              <a:t> </a:t>
            </a:r>
            <a:r>
              <a:rPr lang="fr-FR" sz="6800" b="1" dirty="0" err="1" smtClean="0">
                <a:solidFill>
                  <a:srgbClr val="FF0000"/>
                </a:solidFill>
              </a:rPr>
              <a:t>Programul</a:t>
            </a:r>
            <a:r>
              <a:rPr lang="fr-FR" sz="6800" b="1" dirty="0" smtClean="0">
                <a:solidFill>
                  <a:srgbClr val="FF0000"/>
                </a:solidFill>
              </a:rPr>
              <a:t> </a:t>
            </a:r>
            <a:r>
              <a:rPr lang="fr-FR" sz="6800" b="1" dirty="0" err="1" smtClean="0">
                <a:solidFill>
                  <a:srgbClr val="FF0000"/>
                </a:solidFill>
              </a:rPr>
              <a:t>Operational</a:t>
            </a:r>
            <a:r>
              <a:rPr lang="fr-FR" sz="6800" b="1" dirty="0" smtClean="0">
                <a:solidFill>
                  <a:srgbClr val="FF0000"/>
                </a:solidFill>
              </a:rPr>
              <a:t>  </a:t>
            </a:r>
            <a:r>
              <a:rPr lang="fr-FR" sz="6800" b="1" dirty="0" err="1" smtClean="0">
                <a:solidFill>
                  <a:srgbClr val="FF0000"/>
                </a:solidFill>
              </a:rPr>
              <a:t>Infrastructura</a:t>
            </a:r>
            <a:r>
              <a:rPr lang="fr-FR" sz="6800" b="1" dirty="0" smtClean="0">
                <a:solidFill>
                  <a:srgbClr val="FF0000"/>
                </a:solidFill>
              </a:rPr>
              <a:t> Mare  2014-2020</a:t>
            </a:r>
            <a:r>
              <a:rPr lang="fr-FR" sz="6800" b="1" dirty="0" smtClean="0">
                <a:solidFill>
                  <a:srgbClr val="0070C0"/>
                </a:solidFill>
              </a:rPr>
              <a:t>  </a:t>
            </a:r>
            <a:r>
              <a:rPr lang="fr-FR" sz="6800" b="1" dirty="0" smtClean="0">
                <a:solidFill>
                  <a:srgbClr val="0070C0"/>
                </a:solidFill>
              </a:rPr>
              <a:t>(</a:t>
            </a:r>
            <a:r>
              <a:rPr lang="ro-RO" sz="6800" b="1" dirty="0" smtClean="0">
                <a:solidFill>
                  <a:srgbClr val="0070C0"/>
                </a:solidFill>
              </a:rPr>
              <a:t>î</a:t>
            </a:r>
            <a:r>
              <a:rPr lang="fr-FR" sz="6800" b="1" dirty="0" smtClean="0">
                <a:solidFill>
                  <a:srgbClr val="0070C0"/>
                </a:solidFill>
              </a:rPr>
              <a:t>n </a:t>
            </a:r>
            <a:r>
              <a:rPr lang="fr-FR" sz="6800" b="1" dirty="0" err="1" smtClean="0">
                <a:solidFill>
                  <a:srgbClr val="0070C0"/>
                </a:solidFill>
              </a:rPr>
              <a:t>mod</a:t>
            </a:r>
            <a:r>
              <a:rPr lang="fr-FR" sz="6800" b="1" dirty="0" smtClean="0">
                <a:solidFill>
                  <a:srgbClr val="0070C0"/>
                </a:solidFill>
              </a:rPr>
              <a:t> </a:t>
            </a:r>
            <a:r>
              <a:rPr lang="fr-FR" sz="6800" b="1" dirty="0" err="1" smtClean="0">
                <a:solidFill>
                  <a:srgbClr val="0070C0"/>
                </a:solidFill>
              </a:rPr>
              <a:t>special</a:t>
            </a:r>
            <a:r>
              <a:rPr lang="fr-FR" sz="6800" b="1" dirty="0" smtClean="0">
                <a:solidFill>
                  <a:srgbClr val="0070C0"/>
                </a:solidFill>
              </a:rPr>
              <a:t> </a:t>
            </a:r>
            <a:r>
              <a:rPr lang="fr-FR" sz="6800" b="1" dirty="0" err="1" smtClean="0">
                <a:solidFill>
                  <a:srgbClr val="0070C0"/>
                </a:solidFill>
              </a:rPr>
              <a:t>pentru</a:t>
            </a:r>
            <a:r>
              <a:rPr lang="fr-FR" sz="6800" b="1" dirty="0" smtClean="0">
                <a:solidFill>
                  <a:srgbClr val="0070C0"/>
                </a:solidFill>
              </a:rPr>
              <a:t> </a:t>
            </a:r>
            <a:r>
              <a:rPr lang="fr-FR" sz="6800" b="1" dirty="0" err="1" smtClean="0">
                <a:solidFill>
                  <a:srgbClr val="0070C0"/>
                </a:solidFill>
              </a:rPr>
              <a:t>Bucure</a:t>
            </a:r>
            <a:r>
              <a:rPr lang="ro-RO" sz="6800" b="1" dirty="0" smtClean="0">
                <a:solidFill>
                  <a:srgbClr val="0070C0"/>
                </a:solidFill>
              </a:rPr>
              <a:t>ş</a:t>
            </a:r>
            <a:r>
              <a:rPr lang="fr-FR" sz="6800" b="1" dirty="0" smtClean="0">
                <a:solidFill>
                  <a:srgbClr val="0070C0"/>
                </a:solidFill>
              </a:rPr>
              <a:t>ti-</a:t>
            </a:r>
            <a:r>
              <a:rPr lang="fr-FR" sz="6800" b="1" dirty="0" err="1" smtClean="0">
                <a:solidFill>
                  <a:srgbClr val="0070C0"/>
                </a:solidFill>
              </a:rPr>
              <a:t>Ilfov</a:t>
            </a:r>
            <a:r>
              <a:rPr lang="fr-FR" sz="6800" b="1" dirty="0" smtClean="0">
                <a:solidFill>
                  <a:srgbClr val="0070C0"/>
                </a:solidFill>
              </a:rPr>
              <a:t>)</a:t>
            </a:r>
          </a:p>
          <a:p>
            <a:pPr marL="857250" indent="-857250" algn="just">
              <a:lnSpc>
                <a:spcPct val="120000"/>
              </a:lnSpc>
              <a:spcBef>
                <a:spcPts val="600"/>
              </a:spcBef>
              <a:spcAft>
                <a:spcPts val="600"/>
              </a:spcAft>
              <a:buFont typeface="Wingdings" panose="05000000000000000000" pitchFamily="2" charset="2"/>
              <a:buChar char="q"/>
              <a:defRPr/>
            </a:pPr>
            <a:endParaRPr lang="en-US" sz="5600" b="1" dirty="0" smtClean="0">
              <a:solidFill>
                <a:srgbClr val="0070C0"/>
              </a:solidFill>
            </a:endParaRPr>
          </a:p>
          <a:p>
            <a:pPr lvl="0" algn="just">
              <a:lnSpc>
                <a:spcPct val="100000"/>
              </a:lnSpc>
              <a:spcBef>
                <a:spcPts val="0"/>
              </a:spcBef>
            </a:pPr>
            <a:r>
              <a:rPr lang="en-GB" sz="4300" b="1" dirty="0" smtClean="0"/>
              <a:t>  </a:t>
            </a:r>
            <a:r>
              <a:rPr lang="en-GB" sz="1400" dirty="0"/>
              <a:t/>
            </a:r>
            <a:br>
              <a:rPr lang="en-GB" sz="1400" dirty="0"/>
            </a:br>
            <a:endParaRPr lang="en-GB" sz="1400" dirty="0" smtClean="0"/>
          </a:p>
          <a:p>
            <a:pPr lvl="0" algn="just">
              <a:lnSpc>
                <a:spcPct val="100000"/>
              </a:lnSpc>
              <a:spcBef>
                <a:spcPts val="0"/>
              </a:spcBef>
            </a:pPr>
            <a:endParaRPr lang="en-GB" sz="1400" dirty="0"/>
          </a:p>
          <a:p>
            <a:pPr lvl="0" algn="just">
              <a:lnSpc>
                <a:spcPct val="100000"/>
              </a:lnSpc>
              <a:spcBef>
                <a:spcPts val="0"/>
              </a:spcBef>
            </a:pPr>
            <a:endParaRPr lang="en-GB" sz="1400" dirty="0" smtClean="0"/>
          </a:p>
          <a:p>
            <a:pPr lvl="0" algn="just">
              <a:lnSpc>
                <a:spcPct val="100000"/>
              </a:lnSpc>
              <a:spcBef>
                <a:spcPts val="0"/>
              </a:spcBef>
            </a:pPr>
            <a:endParaRPr lang="en-GB" dirty="0"/>
          </a:p>
        </p:txBody>
      </p:sp>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0"/>
            <a:ext cx="6336582" cy="847725"/>
          </a:xfrm>
        </p:spPr>
        <p:txBody>
          <a:bodyPr>
            <a:normAutofit fontScale="90000"/>
          </a:bodyPr>
          <a:lstStyle/>
          <a:p>
            <a:r>
              <a:rPr lang="en-GB" sz="1800" b="1" dirty="0" smtClean="0"/>
              <a:t/>
            </a:r>
            <a:br>
              <a:rPr lang="en-GB" sz="1800" b="1" dirty="0" smtClean="0"/>
            </a:br>
            <a:r>
              <a:rPr lang="ro-RO" sz="3100" b="1" dirty="0" smtClean="0"/>
              <a:t>Fazele PMUD</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7</a:t>
            </a:fld>
            <a:r>
              <a:rPr lang="ro-RO" dirty="0" smtClean="0">
                <a:solidFill>
                  <a:schemeClr val="bg1"/>
                </a:solidFill>
              </a:rPr>
              <a:t>7</a:t>
            </a:r>
            <a:endParaRPr lang="en-GB" dirty="0">
              <a:solidFill>
                <a:srgbClr val="00539B"/>
              </a:solidFill>
            </a:endParaRPr>
          </a:p>
        </p:txBody>
      </p:sp>
      <p:sp>
        <p:nvSpPr>
          <p:cNvPr id="6" name="Text Placeholder 5"/>
          <p:cNvSpPr>
            <a:spLocks noGrp="1"/>
          </p:cNvSpPr>
          <p:nvPr>
            <p:ph type="body" sz="quarter" idx="10"/>
          </p:nvPr>
        </p:nvSpPr>
        <p:spPr>
          <a:xfrm>
            <a:off x="361507" y="847725"/>
            <a:ext cx="8473735" cy="5422447"/>
          </a:xfrm>
        </p:spPr>
        <p:txBody>
          <a:bodyPr>
            <a:normAutofit/>
          </a:bodyPr>
          <a:lstStyle/>
          <a:p>
            <a:pPr algn="just">
              <a:lnSpc>
                <a:spcPct val="100000"/>
              </a:lnSpc>
              <a:spcBef>
                <a:spcPts val="0"/>
              </a:spcBef>
            </a:pPr>
            <a:endParaRPr lang="fr-FR" sz="4300" b="1" dirty="0"/>
          </a:p>
        </p:txBody>
      </p:sp>
      <p:pic>
        <p:nvPicPr>
          <p:cNvPr id="7" name="Picture 2"/>
          <p:cNvPicPr>
            <a:picLocks noChangeAspect="1" noChangeArrowheads="1"/>
          </p:cNvPicPr>
          <p:nvPr/>
        </p:nvPicPr>
        <p:blipFill>
          <a:blip r:embed="rId3" cstate="print"/>
          <a:srcRect/>
          <a:stretch>
            <a:fillRect/>
          </a:stretch>
        </p:blipFill>
        <p:spPr>
          <a:xfrm>
            <a:off x="1036320" y="847725"/>
            <a:ext cx="7603249" cy="5632275"/>
          </a:xfrm>
          <a:prstGeom prst="rect">
            <a:avLst/>
          </a:prstGeom>
        </p:spPr>
      </p:pic>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81000"/>
            <a:ext cx="6336582" cy="466725"/>
          </a:xfrm>
        </p:spPr>
        <p:txBody>
          <a:bodyPr>
            <a:normAutofit fontScale="90000"/>
          </a:bodyPr>
          <a:lstStyle/>
          <a:p>
            <a:r>
              <a:rPr lang="ro-RO" sz="3100" b="1" dirty="0" smtClean="0"/>
              <a:t>Planificare traditională comparativ cu planificarea conform  PMUD</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8</a:t>
            </a:fld>
            <a:r>
              <a:rPr lang="ro-RO" dirty="0" smtClean="0">
                <a:solidFill>
                  <a:srgbClr val="00539B"/>
                </a:solidFill>
              </a:rPr>
              <a:t>8</a:t>
            </a:r>
            <a:endParaRPr lang="en-GB" dirty="0">
              <a:solidFill>
                <a:srgbClr val="00539B"/>
              </a:solidFill>
            </a:endParaRPr>
          </a:p>
        </p:txBody>
      </p:sp>
      <p:sp>
        <p:nvSpPr>
          <p:cNvPr id="6" name="Text Placeholder 5"/>
          <p:cNvSpPr>
            <a:spLocks noGrp="1"/>
          </p:cNvSpPr>
          <p:nvPr>
            <p:ph type="body" sz="quarter" idx="10"/>
          </p:nvPr>
        </p:nvSpPr>
        <p:spPr>
          <a:xfrm>
            <a:off x="361507" y="847725"/>
            <a:ext cx="8473735" cy="5422447"/>
          </a:xfrm>
        </p:spPr>
        <p:txBody>
          <a:bodyPr>
            <a:normAutofit/>
          </a:bodyPr>
          <a:lstStyle/>
          <a:p>
            <a:pPr algn="just">
              <a:lnSpc>
                <a:spcPct val="100000"/>
              </a:lnSpc>
              <a:spcBef>
                <a:spcPts val="0"/>
              </a:spcBef>
            </a:pPr>
            <a:endParaRPr lang="fr-FR" sz="4300" b="1" dirty="0"/>
          </a:p>
        </p:txBody>
      </p:sp>
      <p:pic>
        <p:nvPicPr>
          <p:cNvPr id="8" name="Picture 3"/>
          <p:cNvPicPr>
            <a:picLocks noChangeAspect="1" noChangeArrowheads="1"/>
          </p:cNvPicPr>
          <p:nvPr/>
        </p:nvPicPr>
        <p:blipFill>
          <a:blip r:embed="rId3" cstate="print"/>
          <a:srcRect/>
          <a:stretch>
            <a:fillRect/>
          </a:stretch>
        </p:blipFill>
        <p:spPr bwMode="auto">
          <a:xfrm>
            <a:off x="560115" y="847725"/>
            <a:ext cx="8275127" cy="5836920"/>
          </a:xfrm>
          <a:prstGeom prst="rect">
            <a:avLst/>
          </a:prstGeom>
          <a:noFill/>
          <a:ln w="9525">
            <a:noFill/>
            <a:miter lim="800000"/>
            <a:headEnd/>
            <a:tailEnd/>
          </a:ln>
        </p:spPr>
      </p:pic>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81000"/>
            <a:ext cx="6336582" cy="466725"/>
          </a:xfrm>
        </p:spPr>
        <p:txBody>
          <a:bodyPr>
            <a:normAutofit fontScale="90000"/>
          </a:bodyPr>
          <a:lstStyle/>
          <a:p>
            <a:r>
              <a:rPr lang="ro-RO" sz="3100" b="1" dirty="0" smtClean="0"/>
              <a:t>PMUD –Planificare pentru oameni!</a:t>
            </a:r>
            <a:r>
              <a:rPr lang="en-GB" b="1" dirty="0"/>
              <a:t/>
            </a:r>
            <a:br>
              <a:rPr lang="en-GB" b="1" dirty="0"/>
            </a:b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6 January, 2016</a:t>
            </a:fld>
            <a:endParaRPr lang="en-GB" dirty="0">
              <a:solidFill>
                <a:srgbClr val="00539B"/>
              </a:solidFill>
            </a:endParaRPr>
          </a:p>
        </p:txBody>
      </p:sp>
      <p:sp>
        <p:nvSpPr>
          <p:cNvPr id="6" name="Text Placeholder 5"/>
          <p:cNvSpPr>
            <a:spLocks noGrp="1"/>
          </p:cNvSpPr>
          <p:nvPr>
            <p:ph type="body" sz="quarter" idx="10"/>
          </p:nvPr>
        </p:nvSpPr>
        <p:spPr>
          <a:xfrm>
            <a:off x="361507" y="847725"/>
            <a:ext cx="8473735" cy="5422447"/>
          </a:xfrm>
        </p:spPr>
        <p:txBody>
          <a:bodyPr>
            <a:normAutofit fontScale="25000" lnSpcReduction="20000"/>
          </a:bodyPr>
          <a:lstStyle/>
          <a:p>
            <a:pPr algn="just">
              <a:lnSpc>
                <a:spcPct val="120000"/>
              </a:lnSpc>
              <a:spcBef>
                <a:spcPts val="0"/>
              </a:spcBef>
              <a:defRPr/>
            </a:pPr>
            <a:r>
              <a:rPr lang="en-US" sz="8000" b="1" dirty="0" err="1" smtClean="0">
                <a:solidFill>
                  <a:srgbClr val="0070C0"/>
                </a:solidFill>
              </a:rPr>
              <a:t>Viziunea</a:t>
            </a:r>
            <a:r>
              <a:rPr lang="en-US" sz="8000" b="1" dirty="0" smtClean="0">
                <a:solidFill>
                  <a:srgbClr val="0070C0"/>
                </a:solidFill>
              </a:rPr>
              <a:t> de </a:t>
            </a:r>
            <a:r>
              <a:rPr lang="en-US" sz="8000" b="1" dirty="0" err="1" smtClean="0">
                <a:solidFill>
                  <a:srgbClr val="0070C0"/>
                </a:solidFill>
              </a:rPr>
              <a:t>dezvoltare</a:t>
            </a:r>
            <a:r>
              <a:rPr lang="en-US" sz="8000" b="1" dirty="0" smtClean="0">
                <a:solidFill>
                  <a:srgbClr val="0070C0"/>
                </a:solidFill>
              </a:rPr>
              <a:t> a </a:t>
            </a:r>
            <a:r>
              <a:rPr lang="en-US" sz="8000" b="1" dirty="0" err="1" smtClean="0">
                <a:solidFill>
                  <a:srgbClr val="0070C0"/>
                </a:solidFill>
              </a:rPr>
              <a:t>mobilitatii</a:t>
            </a:r>
            <a:r>
              <a:rPr lang="en-US" sz="8000" b="1" dirty="0" smtClean="0">
                <a:solidFill>
                  <a:srgbClr val="0070C0"/>
                </a:solidFill>
              </a:rPr>
              <a:t> </a:t>
            </a:r>
            <a:r>
              <a:rPr lang="en-US" sz="8000" b="1" dirty="0" smtClean="0"/>
              <a:t>– </a:t>
            </a:r>
            <a:r>
              <a:rPr lang="en-US" sz="8000" b="1" dirty="0" err="1" smtClean="0">
                <a:solidFill>
                  <a:srgbClr val="FF0000"/>
                </a:solidFill>
              </a:rPr>
              <a:t>Realizarea</a:t>
            </a:r>
            <a:r>
              <a:rPr lang="en-US" sz="8000" b="1" dirty="0" smtClean="0">
                <a:solidFill>
                  <a:srgbClr val="FF0000"/>
                </a:solidFill>
              </a:rPr>
              <a:t> </a:t>
            </a:r>
            <a:r>
              <a:rPr lang="en-US" sz="8000" b="1" dirty="0" err="1" smtClean="0">
                <a:solidFill>
                  <a:srgbClr val="FF0000"/>
                </a:solidFill>
              </a:rPr>
              <a:t>unui</a:t>
            </a:r>
            <a:r>
              <a:rPr lang="en-US" sz="8000" b="1" dirty="0" smtClean="0">
                <a:solidFill>
                  <a:srgbClr val="FF0000"/>
                </a:solidFill>
              </a:rPr>
              <a:t> </a:t>
            </a:r>
            <a:r>
              <a:rPr lang="en-US" sz="8000" b="1" dirty="0" err="1" smtClean="0">
                <a:solidFill>
                  <a:srgbClr val="FF0000"/>
                </a:solidFill>
              </a:rPr>
              <a:t>sistem</a:t>
            </a:r>
            <a:r>
              <a:rPr lang="en-US" sz="8000" b="1" dirty="0" smtClean="0">
                <a:solidFill>
                  <a:srgbClr val="FF0000"/>
                </a:solidFill>
              </a:rPr>
              <a:t> de transport </a:t>
            </a:r>
            <a:r>
              <a:rPr lang="en-US" sz="8000" b="1" dirty="0" err="1" smtClean="0">
                <a:solidFill>
                  <a:srgbClr val="FF0000"/>
                </a:solidFill>
              </a:rPr>
              <a:t>eficient</a:t>
            </a:r>
            <a:r>
              <a:rPr lang="en-US" sz="8000" b="1" dirty="0" smtClean="0">
                <a:solidFill>
                  <a:srgbClr val="FF0000"/>
                </a:solidFill>
              </a:rPr>
              <a:t>, </a:t>
            </a:r>
            <a:r>
              <a:rPr lang="en-US" sz="8000" b="1" dirty="0" err="1" smtClean="0">
                <a:solidFill>
                  <a:srgbClr val="FF0000"/>
                </a:solidFill>
              </a:rPr>
              <a:t>integrat</a:t>
            </a:r>
            <a:r>
              <a:rPr lang="en-US" sz="8000" b="1" dirty="0" smtClean="0">
                <a:solidFill>
                  <a:srgbClr val="FF0000"/>
                </a:solidFill>
              </a:rPr>
              <a:t>, </a:t>
            </a:r>
            <a:r>
              <a:rPr lang="en-US" sz="8000" b="1" dirty="0" err="1" smtClean="0">
                <a:solidFill>
                  <a:srgbClr val="FF0000"/>
                </a:solidFill>
              </a:rPr>
              <a:t>durabil</a:t>
            </a:r>
            <a:r>
              <a:rPr lang="en-US" sz="8000" b="1" dirty="0" smtClean="0">
                <a:solidFill>
                  <a:srgbClr val="FF0000"/>
                </a:solidFill>
              </a:rPr>
              <a:t> </a:t>
            </a:r>
            <a:r>
              <a:rPr lang="ro-RO" sz="8000" b="1" dirty="0" err="1" smtClean="0">
                <a:solidFill>
                  <a:srgbClr val="FF0000"/>
                </a:solidFill>
              </a:rPr>
              <a:t>ș</a:t>
            </a:r>
            <a:r>
              <a:rPr lang="en-US" sz="8000" b="1" dirty="0" err="1" smtClean="0">
                <a:solidFill>
                  <a:srgbClr val="FF0000"/>
                </a:solidFill>
              </a:rPr>
              <a:t>i</a:t>
            </a:r>
            <a:r>
              <a:rPr lang="en-US" sz="8000" b="1" dirty="0" smtClean="0">
                <a:solidFill>
                  <a:srgbClr val="FF0000"/>
                </a:solidFill>
              </a:rPr>
              <a:t> </a:t>
            </a:r>
            <a:r>
              <a:rPr lang="en-US" sz="8000" b="1" dirty="0" err="1" smtClean="0">
                <a:solidFill>
                  <a:srgbClr val="FF0000"/>
                </a:solidFill>
              </a:rPr>
              <a:t>sigur</a:t>
            </a:r>
            <a:r>
              <a:rPr lang="en-US" sz="8000" b="1" dirty="0" smtClean="0">
                <a:solidFill>
                  <a:srgbClr val="FF0000"/>
                </a:solidFill>
              </a:rPr>
              <a:t>, care s</a:t>
            </a:r>
            <a:r>
              <a:rPr lang="ro-RO" sz="8000" b="1" dirty="0" smtClean="0">
                <a:solidFill>
                  <a:srgbClr val="FF0000"/>
                </a:solidFill>
              </a:rPr>
              <a:t>ă</a:t>
            </a:r>
            <a:r>
              <a:rPr lang="en-US" sz="8000" b="1" dirty="0" smtClean="0">
                <a:solidFill>
                  <a:srgbClr val="FF0000"/>
                </a:solidFill>
              </a:rPr>
              <a:t> </a:t>
            </a:r>
            <a:r>
              <a:rPr lang="en-US" sz="8000" b="1" dirty="0" err="1" smtClean="0">
                <a:solidFill>
                  <a:srgbClr val="FF0000"/>
                </a:solidFill>
              </a:rPr>
              <a:t>promoveze</a:t>
            </a:r>
            <a:r>
              <a:rPr lang="en-US" sz="8000" b="1" dirty="0" smtClean="0">
                <a:solidFill>
                  <a:srgbClr val="FF0000"/>
                </a:solidFill>
              </a:rPr>
              <a:t> </a:t>
            </a:r>
            <a:r>
              <a:rPr lang="en-US" sz="8000" b="1" dirty="0" err="1" smtClean="0">
                <a:solidFill>
                  <a:srgbClr val="FF0000"/>
                </a:solidFill>
              </a:rPr>
              <a:t>dezvoltarea</a:t>
            </a:r>
            <a:r>
              <a:rPr lang="en-US" sz="8000" b="1" dirty="0" smtClean="0">
                <a:solidFill>
                  <a:srgbClr val="FF0000"/>
                </a:solidFill>
              </a:rPr>
              <a:t> economic</a:t>
            </a:r>
            <a:r>
              <a:rPr lang="ro-RO" sz="8000" b="1" dirty="0" smtClean="0">
                <a:solidFill>
                  <a:srgbClr val="FF0000"/>
                </a:solidFill>
              </a:rPr>
              <a:t>ă</a:t>
            </a:r>
            <a:r>
              <a:rPr lang="en-US" sz="8000" b="1" dirty="0" smtClean="0">
                <a:solidFill>
                  <a:srgbClr val="FF0000"/>
                </a:solidFill>
              </a:rPr>
              <a:t>, social</a:t>
            </a:r>
            <a:r>
              <a:rPr lang="ro-RO" sz="8000" b="1" dirty="0" smtClean="0">
                <a:solidFill>
                  <a:srgbClr val="FF0000"/>
                </a:solidFill>
              </a:rPr>
              <a:t>ă</a:t>
            </a:r>
            <a:r>
              <a:rPr lang="en-US" sz="8000" b="1" dirty="0" smtClean="0">
                <a:solidFill>
                  <a:srgbClr val="FF0000"/>
                </a:solidFill>
              </a:rPr>
              <a:t> </a:t>
            </a:r>
            <a:r>
              <a:rPr lang="ro-RO" sz="8000" b="1" dirty="0" err="1" smtClean="0">
                <a:solidFill>
                  <a:srgbClr val="FF0000"/>
                </a:solidFill>
              </a:rPr>
              <a:t>ș</a:t>
            </a:r>
            <a:r>
              <a:rPr lang="en-US" sz="8000" b="1" dirty="0" err="1" smtClean="0">
                <a:solidFill>
                  <a:srgbClr val="FF0000"/>
                </a:solidFill>
              </a:rPr>
              <a:t>i</a:t>
            </a:r>
            <a:r>
              <a:rPr lang="en-US" sz="8000" b="1" dirty="0" smtClean="0">
                <a:solidFill>
                  <a:srgbClr val="FF0000"/>
                </a:solidFill>
              </a:rPr>
              <a:t> </a:t>
            </a:r>
            <a:r>
              <a:rPr lang="en-US" sz="8000" b="1" dirty="0" err="1" smtClean="0">
                <a:solidFill>
                  <a:srgbClr val="FF0000"/>
                </a:solidFill>
              </a:rPr>
              <a:t>teritorial</a:t>
            </a:r>
            <a:r>
              <a:rPr lang="ro-RO" sz="8000" b="1" dirty="0" smtClean="0">
                <a:solidFill>
                  <a:srgbClr val="FF0000"/>
                </a:solidFill>
              </a:rPr>
              <a:t>ă</a:t>
            </a:r>
            <a:r>
              <a:rPr lang="en-US" sz="8000" b="1" dirty="0" smtClean="0">
                <a:solidFill>
                  <a:srgbClr val="FF0000"/>
                </a:solidFill>
              </a:rPr>
              <a:t> </a:t>
            </a:r>
            <a:r>
              <a:rPr lang="ro-RO" sz="8000" b="1" dirty="0" err="1" smtClean="0">
                <a:solidFill>
                  <a:srgbClr val="FF0000"/>
                </a:solidFill>
              </a:rPr>
              <a:t>ș</a:t>
            </a:r>
            <a:r>
              <a:rPr lang="en-US" sz="8000" b="1" dirty="0" err="1" smtClean="0">
                <a:solidFill>
                  <a:srgbClr val="FF0000"/>
                </a:solidFill>
              </a:rPr>
              <a:t>i</a:t>
            </a:r>
            <a:r>
              <a:rPr lang="en-US" sz="8000" b="1" dirty="0" smtClean="0">
                <a:solidFill>
                  <a:srgbClr val="FF0000"/>
                </a:solidFill>
              </a:rPr>
              <a:t> care s</a:t>
            </a:r>
            <a:r>
              <a:rPr lang="ro-RO" sz="8000" b="1" dirty="0" smtClean="0">
                <a:solidFill>
                  <a:srgbClr val="FF0000"/>
                </a:solidFill>
              </a:rPr>
              <a:t>ă</a:t>
            </a:r>
            <a:r>
              <a:rPr lang="en-US" sz="8000" b="1" dirty="0" smtClean="0">
                <a:solidFill>
                  <a:srgbClr val="FF0000"/>
                </a:solidFill>
              </a:rPr>
              <a:t> </a:t>
            </a:r>
            <a:r>
              <a:rPr lang="en-US" sz="8000" b="1" dirty="0" err="1" smtClean="0">
                <a:solidFill>
                  <a:srgbClr val="FF0000"/>
                </a:solidFill>
              </a:rPr>
              <a:t>asigure</a:t>
            </a:r>
            <a:r>
              <a:rPr lang="en-US" sz="8000" b="1" dirty="0" smtClean="0">
                <a:solidFill>
                  <a:srgbClr val="FF0000"/>
                </a:solidFill>
              </a:rPr>
              <a:t> o bun</a:t>
            </a:r>
            <a:r>
              <a:rPr lang="ro-RO" sz="8000" b="1" dirty="0" smtClean="0">
                <a:solidFill>
                  <a:srgbClr val="FF0000"/>
                </a:solidFill>
              </a:rPr>
              <a:t>ă</a:t>
            </a:r>
            <a:r>
              <a:rPr lang="en-US" sz="8000" b="1" dirty="0" smtClean="0">
                <a:solidFill>
                  <a:srgbClr val="FF0000"/>
                </a:solidFill>
              </a:rPr>
              <a:t> </a:t>
            </a:r>
            <a:r>
              <a:rPr lang="en-US" sz="8000" b="1" dirty="0" err="1" smtClean="0">
                <a:solidFill>
                  <a:srgbClr val="FF0000"/>
                </a:solidFill>
              </a:rPr>
              <a:t>calitate</a:t>
            </a:r>
            <a:r>
              <a:rPr lang="en-US" sz="8000" b="1" dirty="0" smtClean="0">
                <a:solidFill>
                  <a:srgbClr val="FF0000"/>
                </a:solidFill>
              </a:rPr>
              <a:t> a vie</a:t>
            </a:r>
            <a:r>
              <a:rPr lang="ro-RO" sz="8000" b="1" dirty="0" smtClean="0">
                <a:solidFill>
                  <a:srgbClr val="FF0000"/>
                </a:solidFill>
              </a:rPr>
              <a:t>ț</a:t>
            </a:r>
            <a:r>
              <a:rPr lang="en-US" sz="8000" b="1" dirty="0" smtClean="0">
                <a:solidFill>
                  <a:srgbClr val="FF0000"/>
                </a:solidFill>
              </a:rPr>
              <a:t>ii</a:t>
            </a:r>
            <a:r>
              <a:rPr lang="ro-RO" sz="8000" b="1" dirty="0" smtClean="0">
                <a:solidFill>
                  <a:srgbClr val="FF0000"/>
                </a:solidFill>
              </a:rPr>
              <a:t>.</a:t>
            </a:r>
            <a:endParaRPr lang="en-US" sz="8000" b="1" dirty="0" smtClean="0">
              <a:solidFill>
                <a:srgbClr val="FF0000"/>
              </a:solidFill>
            </a:endParaRPr>
          </a:p>
          <a:p>
            <a:pPr algn="just">
              <a:lnSpc>
                <a:spcPct val="120000"/>
              </a:lnSpc>
              <a:spcBef>
                <a:spcPts val="0"/>
              </a:spcBef>
              <a:defRPr/>
            </a:pPr>
            <a:endParaRPr lang="en-US" sz="4500" b="1" dirty="0" smtClean="0"/>
          </a:p>
          <a:p>
            <a:pPr algn="just">
              <a:lnSpc>
                <a:spcPct val="120000"/>
              </a:lnSpc>
              <a:spcBef>
                <a:spcPts val="0"/>
              </a:spcBef>
              <a:defRPr/>
            </a:pPr>
            <a:r>
              <a:rPr lang="en-US" sz="8000" b="1" dirty="0" err="1" smtClean="0">
                <a:solidFill>
                  <a:srgbClr val="0070C0"/>
                </a:solidFill>
              </a:rPr>
              <a:t>Planificarea</a:t>
            </a:r>
            <a:r>
              <a:rPr lang="en-US" sz="8000" b="1" dirty="0" smtClean="0">
                <a:solidFill>
                  <a:srgbClr val="0070C0"/>
                </a:solidFill>
              </a:rPr>
              <a:t> </a:t>
            </a:r>
            <a:r>
              <a:rPr lang="en-US" sz="8000" b="1" dirty="0" err="1" smtClean="0">
                <a:solidFill>
                  <a:srgbClr val="0070C0"/>
                </a:solidFill>
              </a:rPr>
              <a:t>tuturor</a:t>
            </a:r>
            <a:r>
              <a:rPr lang="en-US" sz="8000" b="1" dirty="0" smtClean="0">
                <a:solidFill>
                  <a:srgbClr val="0070C0"/>
                </a:solidFill>
              </a:rPr>
              <a:t> </a:t>
            </a:r>
            <a:r>
              <a:rPr lang="en-US" sz="8000" b="1" dirty="0" err="1" smtClean="0">
                <a:solidFill>
                  <a:srgbClr val="0070C0"/>
                </a:solidFill>
              </a:rPr>
              <a:t>formelor</a:t>
            </a:r>
            <a:r>
              <a:rPr lang="en-US" sz="8000" b="1" dirty="0" smtClean="0">
                <a:solidFill>
                  <a:srgbClr val="0070C0"/>
                </a:solidFill>
              </a:rPr>
              <a:t> de transport </a:t>
            </a:r>
            <a:r>
              <a:rPr lang="en-US" sz="8000" b="1" dirty="0" err="1" smtClean="0">
                <a:solidFill>
                  <a:srgbClr val="0070C0"/>
                </a:solidFill>
              </a:rPr>
              <a:t>motorizat</a:t>
            </a:r>
            <a:r>
              <a:rPr lang="en-US" sz="8000" b="1" dirty="0" smtClean="0">
                <a:solidFill>
                  <a:srgbClr val="0070C0"/>
                </a:solidFill>
              </a:rPr>
              <a:t> </a:t>
            </a:r>
            <a:r>
              <a:rPr lang="en-US" sz="8000" b="1" dirty="0" err="1" smtClean="0">
                <a:solidFill>
                  <a:srgbClr val="0070C0"/>
                </a:solidFill>
              </a:rPr>
              <a:t>si</a:t>
            </a:r>
            <a:r>
              <a:rPr lang="en-US" sz="8000" b="1" dirty="0" smtClean="0">
                <a:solidFill>
                  <a:srgbClr val="0070C0"/>
                </a:solidFill>
              </a:rPr>
              <a:t> </a:t>
            </a:r>
            <a:r>
              <a:rPr lang="en-US" sz="8000" b="1" dirty="0" err="1" smtClean="0">
                <a:solidFill>
                  <a:srgbClr val="0070C0"/>
                </a:solidFill>
              </a:rPr>
              <a:t>nemotorizat</a:t>
            </a:r>
            <a:r>
              <a:rPr lang="en-US" sz="8000" b="1" dirty="0" smtClean="0">
                <a:solidFill>
                  <a:srgbClr val="0070C0"/>
                </a:solidFill>
              </a:rPr>
              <a:t> / de </a:t>
            </a:r>
            <a:r>
              <a:rPr lang="en-US" sz="8000" b="1" dirty="0" err="1" smtClean="0">
                <a:solidFill>
                  <a:srgbClr val="0070C0"/>
                </a:solidFill>
              </a:rPr>
              <a:t>pasageri</a:t>
            </a:r>
            <a:r>
              <a:rPr lang="en-US" sz="8000" b="1" dirty="0" smtClean="0">
                <a:solidFill>
                  <a:srgbClr val="0070C0"/>
                </a:solidFill>
              </a:rPr>
              <a:t> </a:t>
            </a:r>
            <a:r>
              <a:rPr lang="en-US" sz="8000" b="1" dirty="0" err="1" smtClean="0">
                <a:solidFill>
                  <a:srgbClr val="0070C0"/>
                </a:solidFill>
              </a:rPr>
              <a:t>sau</a:t>
            </a:r>
            <a:r>
              <a:rPr lang="en-US" sz="8000" b="1" dirty="0" smtClean="0">
                <a:solidFill>
                  <a:srgbClr val="0070C0"/>
                </a:solidFill>
              </a:rPr>
              <a:t> </a:t>
            </a:r>
            <a:r>
              <a:rPr lang="en-US" sz="8000" b="1" dirty="0" err="1" smtClean="0">
                <a:solidFill>
                  <a:srgbClr val="0070C0"/>
                </a:solidFill>
              </a:rPr>
              <a:t>marfa</a:t>
            </a:r>
            <a:r>
              <a:rPr lang="en-US" sz="8000" b="1" dirty="0" smtClean="0">
                <a:solidFill>
                  <a:srgbClr val="0070C0"/>
                </a:solidFill>
              </a:rPr>
              <a:t>, in </a:t>
            </a:r>
            <a:r>
              <a:rPr lang="en-US" sz="8000" b="1" dirty="0" err="1" smtClean="0">
                <a:solidFill>
                  <a:srgbClr val="0070C0"/>
                </a:solidFill>
              </a:rPr>
              <a:t>miscare</a:t>
            </a:r>
            <a:r>
              <a:rPr lang="en-US" sz="8000" b="1" dirty="0" smtClean="0">
                <a:solidFill>
                  <a:srgbClr val="0070C0"/>
                </a:solidFill>
              </a:rPr>
              <a:t> </a:t>
            </a:r>
            <a:r>
              <a:rPr lang="en-US" sz="8000" b="1" dirty="0" err="1" smtClean="0">
                <a:solidFill>
                  <a:srgbClr val="0070C0"/>
                </a:solidFill>
              </a:rPr>
              <a:t>sau</a:t>
            </a:r>
            <a:r>
              <a:rPr lang="en-US" sz="8000" b="1" dirty="0" smtClean="0">
                <a:solidFill>
                  <a:srgbClr val="0070C0"/>
                </a:solidFill>
              </a:rPr>
              <a:t> </a:t>
            </a:r>
            <a:r>
              <a:rPr lang="en-US" sz="8000" b="1" dirty="0" err="1" smtClean="0">
                <a:solidFill>
                  <a:srgbClr val="0070C0"/>
                </a:solidFill>
              </a:rPr>
              <a:t>stationar</a:t>
            </a:r>
            <a:r>
              <a:rPr lang="en-US" sz="8000" b="1" dirty="0" smtClean="0">
                <a:solidFill>
                  <a:srgbClr val="0070C0"/>
                </a:solidFill>
              </a:rPr>
              <a:t>  </a:t>
            </a:r>
          </a:p>
          <a:p>
            <a:pPr lvl="1" algn="just">
              <a:lnSpc>
                <a:spcPct val="120000"/>
              </a:lnSpc>
              <a:spcBef>
                <a:spcPts val="0"/>
              </a:spcBef>
              <a:defRPr/>
            </a:pPr>
            <a:endParaRPr lang="en-US" sz="4100" b="1" dirty="0" smtClean="0"/>
          </a:p>
          <a:p>
            <a:pPr marL="457200" lvl="4" indent="-171450" algn="just">
              <a:lnSpc>
                <a:spcPct val="120000"/>
              </a:lnSpc>
              <a:spcBef>
                <a:spcPts val="0"/>
              </a:spcBef>
              <a:defRPr/>
            </a:pPr>
            <a:r>
              <a:rPr lang="en-US" sz="7200" b="1" dirty="0" err="1" smtClean="0">
                <a:solidFill>
                  <a:srgbClr val="FF0000"/>
                </a:solidFill>
              </a:rPr>
              <a:t>Transportul</a:t>
            </a:r>
            <a:r>
              <a:rPr lang="en-US" sz="7200" b="1" dirty="0" smtClean="0">
                <a:solidFill>
                  <a:srgbClr val="FF0000"/>
                </a:solidFill>
              </a:rPr>
              <a:t> </a:t>
            </a:r>
            <a:r>
              <a:rPr lang="en-US" sz="7200" b="1" dirty="0" err="1" smtClean="0">
                <a:solidFill>
                  <a:srgbClr val="FF0000"/>
                </a:solidFill>
              </a:rPr>
              <a:t>nemotorizat</a:t>
            </a:r>
            <a:endParaRPr lang="en-US" sz="7200" b="1" dirty="0" smtClean="0">
              <a:solidFill>
                <a:srgbClr val="FF0000"/>
              </a:solidFill>
            </a:endParaRPr>
          </a:p>
          <a:p>
            <a:pPr marL="457200" lvl="4" indent="-171450" algn="just">
              <a:lnSpc>
                <a:spcPct val="120000"/>
              </a:lnSpc>
              <a:spcBef>
                <a:spcPts val="0"/>
              </a:spcBef>
              <a:defRPr/>
            </a:pPr>
            <a:r>
              <a:rPr lang="en-US" sz="7200" b="1" dirty="0" err="1" smtClean="0">
                <a:solidFill>
                  <a:srgbClr val="FF0000"/>
                </a:solidFill>
              </a:rPr>
              <a:t>Transportul</a:t>
            </a:r>
            <a:r>
              <a:rPr lang="en-US" sz="7200" b="1" dirty="0" smtClean="0">
                <a:solidFill>
                  <a:srgbClr val="FF0000"/>
                </a:solidFill>
              </a:rPr>
              <a:t> </a:t>
            </a:r>
            <a:r>
              <a:rPr lang="ro-RO" sz="7200" b="1" dirty="0" smtClean="0">
                <a:solidFill>
                  <a:srgbClr val="FF0000"/>
                </a:solidFill>
              </a:rPr>
              <a:t>public</a:t>
            </a:r>
            <a:endParaRPr lang="en-US" sz="7200" b="1" dirty="0" smtClean="0">
              <a:solidFill>
                <a:srgbClr val="FF0000"/>
              </a:solidFill>
            </a:endParaRPr>
          </a:p>
          <a:p>
            <a:pPr marL="457200" lvl="4" indent="-171450" algn="just">
              <a:lnSpc>
                <a:spcPct val="120000"/>
              </a:lnSpc>
              <a:spcBef>
                <a:spcPts val="0"/>
              </a:spcBef>
              <a:defRPr/>
            </a:pPr>
            <a:r>
              <a:rPr lang="en-US" sz="7200" b="1" dirty="0" err="1" smtClean="0">
                <a:solidFill>
                  <a:srgbClr val="FF0000"/>
                </a:solidFill>
              </a:rPr>
              <a:t>Intermodalitate</a:t>
            </a:r>
            <a:endParaRPr lang="en-US" sz="7200" b="1" dirty="0" smtClean="0">
              <a:solidFill>
                <a:srgbClr val="FF0000"/>
              </a:solidFill>
            </a:endParaRPr>
          </a:p>
          <a:p>
            <a:pPr marL="457200" lvl="4" indent="-171450" algn="just">
              <a:lnSpc>
                <a:spcPct val="120000"/>
              </a:lnSpc>
              <a:spcBef>
                <a:spcPts val="0"/>
              </a:spcBef>
              <a:defRPr/>
            </a:pPr>
            <a:r>
              <a:rPr lang="en-US" sz="7200" b="1" dirty="0" err="1" smtClean="0">
                <a:solidFill>
                  <a:srgbClr val="FF0000"/>
                </a:solidFill>
              </a:rPr>
              <a:t>Siguranța</a:t>
            </a:r>
            <a:r>
              <a:rPr lang="en-US" sz="7200" b="1" dirty="0" smtClean="0">
                <a:solidFill>
                  <a:srgbClr val="FF0000"/>
                </a:solidFill>
              </a:rPr>
              <a:t> </a:t>
            </a:r>
            <a:r>
              <a:rPr lang="en-US" sz="7200" b="1" dirty="0" err="1" smtClean="0">
                <a:solidFill>
                  <a:srgbClr val="FF0000"/>
                </a:solidFill>
              </a:rPr>
              <a:t>rutieră</a:t>
            </a:r>
            <a:r>
              <a:rPr lang="en-US" sz="7200" b="1" dirty="0" smtClean="0">
                <a:solidFill>
                  <a:srgbClr val="FF0000"/>
                </a:solidFill>
              </a:rPr>
              <a:t> </a:t>
            </a:r>
            <a:r>
              <a:rPr lang="en-US" sz="7200" b="1" dirty="0" err="1" smtClean="0">
                <a:solidFill>
                  <a:srgbClr val="FF0000"/>
                </a:solidFill>
              </a:rPr>
              <a:t>urbană</a:t>
            </a:r>
            <a:endParaRPr lang="en-US" sz="7200" b="1" dirty="0" smtClean="0">
              <a:solidFill>
                <a:srgbClr val="FF0000"/>
              </a:solidFill>
            </a:endParaRPr>
          </a:p>
          <a:p>
            <a:pPr marL="457200" lvl="4" indent="-171450" algn="just">
              <a:lnSpc>
                <a:spcPct val="120000"/>
              </a:lnSpc>
              <a:spcBef>
                <a:spcPts val="0"/>
              </a:spcBef>
              <a:defRPr/>
            </a:pPr>
            <a:r>
              <a:rPr lang="en-US" sz="7200" b="1" dirty="0" err="1" smtClean="0">
                <a:solidFill>
                  <a:srgbClr val="FF0000"/>
                </a:solidFill>
              </a:rPr>
              <a:t>Transportul</a:t>
            </a:r>
            <a:r>
              <a:rPr lang="en-US" sz="7200" b="1" dirty="0" smtClean="0">
                <a:solidFill>
                  <a:srgbClr val="FF0000"/>
                </a:solidFill>
              </a:rPr>
              <a:t> </a:t>
            </a:r>
            <a:r>
              <a:rPr lang="en-US" sz="7200" b="1" dirty="0" err="1" smtClean="0">
                <a:solidFill>
                  <a:srgbClr val="FF0000"/>
                </a:solidFill>
              </a:rPr>
              <a:t>rutier</a:t>
            </a:r>
            <a:r>
              <a:rPr lang="en-US" sz="7200" b="1" dirty="0" smtClean="0">
                <a:solidFill>
                  <a:srgbClr val="FF0000"/>
                </a:solidFill>
              </a:rPr>
              <a:t> / </a:t>
            </a:r>
            <a:r>
              <a:rPr lang="en-US" sz="7200" b="1" dirty="0" err="1" smtClean="0">
                <a:solidFill>
                  <a:srgbClr val="FF0000"/>
                </a:solidFill>
              </a:rPr>
              <a:t>parcare</a:t>
            </a:r>
            <a:endParaRPr lang="en-US" sz="7200" b="1" dirty="0" smtClean="0">
              <a:solidFill>
                <a:srgbClr val="FF0000"/>
              </a:solidFill>
            </a:endParaRPr>
          </a:p>
          <a:p>
            <a:pPr marL="457200" lvl="4" indent="-171450" algn="just">
              <a:lnSpc>
                <a:spcPct val="120000"/>
              </a:lnSpc>
              <a:spcBef>
                <a:spcPts val="0"/>
              </a:spcBef>
              <a:defRPr/>
            </a:pPr>
            <a:r>
              <a:rPr lang="ro-RO" sz="7200" b="1" dirty="0" smtClean="0">
                <a:solidFill>
                  <a:srgbClr val="FF0000"/>
                </a:solidFill>
              </a:rPr>
              <a:t>Transport de marfă</a:t>
            </a:r>
            <a:endParaRPr lang="en-US" sz="7200" b="1" dirty="0" smtClean="0">
              <a:solidFill>
                <a:srgbClr val="FF0000"/>
              </a:solidFill>
            </a:endParaRPr>
          </a:p>
          <a:p>
            <a:pPr marL="457200" lvl="4" indent="-171450" algn="just">
              <a:lnSpc>
                <a:spcPct val="120000"/>
              </a:lnSpc>
              <a:spcBef>
                <a:spcPts val="0"/>
              </a:spcBef>
              <a:defRPr/>
            </a:pPr>
            <a:r>
              <a:rPr lang="en-US" sz="7200" b="1" dirty="0" err="1" smtClean="0">
                <a:solidFill>
                  <a:srgbClr val="FF0000"/>
                </a:solidFill>
              </a:rPr>
              <a:t>Gestionarea</a:t>
            </a:r>
            <a:r>
              <a:rPr lang="en-US" sz="7200" b="1" dirty="0" smtClean="0">
                <a:solidFill>
                  <a:srgbClr val="FF0000"/>
                </a:solidFill>
              </a:rPr>
              <a:t> </a:t>
            </a:r>
            <a:r>
              <a:rPr lang="en-US" sz="7200" b="1" dirty="0" err="1" smtClean="0">
                <a:solidFill>
                  <a:srgbClr val="FF0000"/>
                </a:solidFill>
              </a:rPr>
              <a:t>mobilității</a:t>
            </a:r>
            <a:endParaRPr lang="en-US" sz="7200" b="1" dirty="0" smtClean="0">
              <a:solidFill>
                <a:srgbClr val="FF0000"/>
              </a:solidFill>
            </a:endParaRPr>
          </a:p>
          <a:p>
            <a:pPr marL="457200" lvl="4" indent="-171450" algn="just">
              <a:lnSpc>
                <a:spcPct val="120000"/>
              </a:lnSpc>
              <a:spcBef>
                <a:spcPts val="0"/>
              </a:spcBef>
              <a:defRPr/>
            </a:pPr>
            <a:r>
              <a:rPr lang="en-US" sz="7200" b="1" dirty="0" err="1" smtClean="0">
                <a:solidFill>
                  <a:srgbClr val="FF0000"/>
                </a:solidFill>
              </a:rPr>
              <a:t>Sisteme</a:t>
            </a:r>
            <a:r>
              <a:rPr lang="en-US" sz="7200" b="1" dirty="0" smtClean="0">
                <a:solidFill>
                  <a:srgbClr val="FF0000"/>
                </a:solidFill>
              </a:rPr>
              <a:t> de transport </a:t>
            </a:r>
            <a:r>
              <a:rPr lang="en-US" sz="7200" b="1" dirty="0" err="1" smtClean="0">
                <a:solidFill>
                  <a:srgbClr val="FF0000"/>
                </a:solidFill>
              </a:rPr>
              <a:t>inteligente</a:t>
            </a:r>
            <a:endParaRPr lang="en-US" sz="7200" b="1" dirty="0" smtClean="0">
              <a:solidFill>
                <a:srgbClr val="FF0000"/>
              </a:solidFill>
            </a:endParaRPr>
          </a:p>
          <a:p>
            <a:pPr marL="0" lvl="1" indent="0">
              <a:lnSpc>
                <a:spcPct val="110000"/>
              </a:lnSpc>
              <a:spcBef>
                <a:spcPts val="0"/>
              </a:spcBef>
              <a:spcAft>
                <a:spcPts val="0"/>
              </a:spcAft>
              <a:buClr>
                <a:schemeClr val="tx2"/>
              </a:buClr>
              <a:buFont typeface="Arial" charset="0"/>
              <a:buNone/>
              <a:defRPr/>
            </a:pPr>
            <a:endParaRPr lang="en-US" sz="4500" b="1" dirty="0" smtClean="0"/>
          </a:p>
          <a:p>
            <a:pPr marL="0" lvl="1" indent="0">
              <a:lnSpc>
                <a:spcPct val="110000"/>
              </a:lnSpc>
              <a:spcBef>
                <a:spcPts val="0"/>
              </a:spcBef>
              <a:spcAft>
                <a:spcPts val="0"/>
              </a:spcAft>
              <a:buClr>
                <a:schemeClr val="tx2"/>
              </a:buClr>
              <a:buFont typeface="Arial" charset="0"/>
              <a:buNone/>
              <a:defRPr/>
            </a:pPr>
            <a:endParaRPr lang="en-US" sz="4500" b="1" dirty="0" smtClean="0"/>
          </a:p>
          <a:p>
            <a:pPr marL="342900" lvl="1" indent="-342900" algn="just">
              <a:lnSpc>
                <a:spcPct val="120000"/>
              </a:lnSpc>
              <a:spcBef>
                <a:spcPts val="0"/>
              </a:spcBef>
              <a:buClr>
                <a:schemeClr val="tx2"/>
              </a:buClr>
              <a:buFont typeface="Arial" charset="0"/>
              <a:buChar char="•"/>
              <a:defRPr/>
            </a:pPr>
            <a:r>
              <a:rPr lang="en-US" sz="8000" b="1" dirty="0" err="1" smtClean="0">
                <a:solidFill>
                  <a:srgbClr val="0070C0"/>
                </a:solidFill>
              </a:rPr>
              <a:t>Elaborarea</a:t>
            </a:r>
            <a:r>
              <a:rPr lang="en-US" sz="8000" b="1" dirty="0" smtClean="0">
                <a:solidFill>
                  <a:srgbClr val="0070C0"/>
                </a:solidFill>
              </a:rPr>
              <a:t> </a:t>
            </a:r>
            <a:r>
              <a:rPr lang="en-US" sz="8000" b="1" dirty="0" err="1" smtClean="0">
                <a:solidFill>
                  <a:srgbClr val="0070C0"/>
                </a:solidFill>
              </a:rPr>
              <a:t>si</a:t>
            </a:r>
            <a:r>
              <a:rPr lang="en-US" sz="8000" b="1" dirty="0" smtClean="0">
                <a:solidFill>
                  <a:srgbClr val="0070C0"/>
                </a:solidFill>
              </a:rPr>
              <a:t> </a:t>
            </a:r>
            <a:r>
              <a:rPr lang="en-US" sz="8000" b="1" dirty="0" err="1" smtClean="0">
                <a:solidFill>
                  <a:srgbClr val="0070C0"/>
                </a:solidFill>
              </a:rPr>
              <a:t>implementarea</a:t>
            </a:r>
            <a:r>
              <a:rPr lang="en-US" sz="8000" b="1" dirty="0" smtClean="0">
                <a:solidFill>
                  <a:srgbClr val="0070C0"/>
                </a:solidFill>
              </a:rPr>
              <a:t> </a:t>
            </a:r>
            <a:r>
              <a:rPr lang="ro-RO" sz="8000" b="1" dirty="0" smtClean="0">
                <a:solidFill>
                  <a:srgbClr val="0070C0"/>
                </a:solidFill>
              </a:rPr>
              <a:t>PMUD </a:t>
            </a:r>
            <a:r>
              <a:rPr lang="en-US" sz="8000" b="1" dirty="0" err="1" smtClean="0">
                <a:solidFill>
                  <a:srgbClr val="0070C0"/>
                </a:solidFill>
              </a:rPr>
              <a:t>trebuie</a:t>
            </a:r>
            <a:r>
              <a:rPr lang="en-US" sz="8000" b="1" dirty="0" smtClean="0">
                <a:solidFill>
                  <a:srgbClr val="0070C0"/>
                </a:solidFill>
              </a:rPr>
              <a:t> s</a:t>
            </a:r>
            <a:r>
              <a:rPr lang="ro-RO" sz="8000" b="1" dirty="0" smtClean="0">
                <a:solidFill>
                  <a:srgbClr val="0070C0"/>
                </a:solidFill>
              </a:rPr>
              <a:t>ă</a:t>
            </a:r>
            <a:r>
              <a:rPr lang="en-US" sz="8000" b="1" dirty="0" smtClean="0">
                <a:solidFill>
                  <a:srgbClr val="0070C0"/>
                </a:solidFill>
              </a:rPr>
              <a:t> se </a:t>
            </a:r>
            <a:r>
              <a:rPr lang="en-US" sz="8000" b="1" dirty="0" err="1" smtClean="0">
                <a:solidFill>
                  <a:srgbClr val="0070C0"/>
                </a:solidFill>
              </a:rPr>
              <a:t>bazeze</a:t>
            </a:r>
            <a:r>
              <a:rPr lang="en-US" sz="8000" b="1" dirty="0" smtClean="0">
                <a:solidFill>
                  <a:srgbClr val="0070C0"/>
                </a:solidFill>
              </a:rPr>
              <a:t> </a:t>
            </a:r>
            <a:r>
              <a:rPr lang="en-US" sz="8000" b="1" dirty="0" err="1" smtClean="0">
                <a:solidFill>
                  <a:srgbClr val="0070C0"/>
                </a:solidFill>
              </a:rPr>
              <a:t>pe</a:t>
            </a:r>
            <a:r>
              <a:rPr lang="en-US" sz="8000" b="1" dirty="0" smtClean="0">
                <a:solidFill>
                  <a:srgbClr val="0070C0"/>
                </a:solidFill>
              </a:rPr>
              <a:t> un </a:t>
            </a:r>
            <a:r>
              <a:rPr lang="en-US" sz="8000" b="1" dirty="0" err="1" smtClean="0">
                <a:solidFill>
                  <a:srgbClr val="0070C0"/>
                </a:solidFill>
              </a:rPr>
              <a:t>proces</a:t>
            </a:r>
            <a:r>
              <a:rPr lang="en-US" sz="8000" b="1" dirty="0" smtClean="0">
                <a:solidFill>
                  <a:srgbClr val="0070C0"/>
                </a:solidFill>
              </a:rPr>
              <a:t> de </a:t>
            </a:r>
            <a:r>
              <a:rPr lang="en-US" sz="8000" b="1" dirty="0" err="1" smtClean="0">
                <a:solidFill>
                  <a:srgbClr val="0070C0"/>
                </a:solidFill>
              </a:rPr>
              <a:t>consultare</a:t>
            </a:r>
            <a:r>
              <a:rPr lang="en-US" sz="8000" b="1" dirty="0" smtClean="0">
                <a:solidFill>
                  <a:srgbClr val="0070C0"/>
                </a:solidFill>
              </a:rPr>
              <a:t> cu </a:t>
            </a:r>
            <a:r>
              <a:rPr lang="en-US" sz="8000" b="1" dirty="0" err="1" smtClean="0">
                <a:solidFill>
                  <a:srgbClr val="0070C0"/>
                </a:solidFill>
              </a:rPr>
              <a:t>speciali</a:t>
            </a:r>
            <a:r>
              <a:rPr lang="ro-RO" sz="8000" b="1" dirty="0" smtClean="0">
                <a:solidFill>
                  <a:srgbClr val="0070C0"/>
                </a:solidFill>
              </a:rPr>
              <a:t>ș</a:t>
            </a:r>
            <a:r>
              <a:rPr lang="en-US" sz="8000" b="1" dirty="0" err="1" smtClean="0">
                <a:solidFill>
                  <a:srgbClr val="0070C0"/>
                </a:solidFill>
              </a:rPr>
              <a:t>ti</a:t>
            </a:r>
            <a:r>
              <a:rPr lang="en-US" sz="8000" b="1" dirty="0" smtClean="0">
                <a:solidFill>
                  <a:srgbClr val="0070C0"/>
                </a:solidFill>
              </a:rPr>
              <a:t>, </a:t>
            </a:r>
            <a:r>
              <a:rPr lang="en-US" sz="8000" b="1" dirty="0" err="1" smtClean="0">
                <a:solidFill>
                  <a:srgbClr val="0070C0"/>
                </a:solidFill>
              </a:rPr>
              <a:t>factori</a:t>
            </a:r>
            <a:r>
              <a:rPr lang="en-US" sz="8000" b="1" dirty="0" smtClean="0">
                <a:solidFill>
                  <a:srgbClr val="0070C0"/>
                </a:solidFill>
              </a:rPr>
              <a:t> de </a:t>
            </a:r>
            <a:r>
              <a:rPr lang="en-US" sz="8000" b="1" dirty="0" err="1" smtClean="0">
                <a:solidFill>
                  <a:srgbClr val="0070C0"/>
                </a:solidFill>
              </a:rPr>
              <a:t>decizie</a:t>
            </a:r>
            <a:r>
              <a:rPr lang="en-US" sz="8000" b="1" dirty="0" smtClean="0">
                <a:solidFill>
                  <a:srgbClr val="0070C0"/>
                </a:solidFill>
              </a:rPr>
              <a:t>, </a:t>
            </a:r>
            <a:r>
              <a:rPr lang="en-US" sz="8000" b="1" dirty="0" err="1" smtClean="0">
                <a:solidFill>
                  <a:srgbClr val="0070C0"/>
                </a:solidFill>
              </a:rPr>
              <a:t>administra</a:t>
            </a:r>
            <a:r>
              <a:rPr lang="ro-RO" sz="8000" b="1" dirty="0" smtClean="0">
                <a:solidFill>
                  <a:srgbClr val="0070C0"/>
                </a:solidFill>
              </a:rPr>
              <a:t>ț</a:t>
            </a:r>
            <a:r>
              <a:rPr lang="en-US" sz="8000" b="1" dirty="0" err="1" smtClean="0">
                <a:solidFill>
                  <a:srgbClr val="0070C0"/>
                </a:solidFill>
              </a:rPr>
              <a:t>ie</a:t>
            </a:r>
            <a:r>
              <a:rPr lang="en-US" sz="8000" b="1" dirty="0" smtClean="0">
                <a:solidFill>
                  <a:srgbClr val="0070C0"/>
                </a:solidFill>
              </a:rPr>
              <a:t> local</a:t>
            </a:r>
            <a:r>
              <a:rPr lang="ro-RO" sz="8000" b="1" dirty="0" smtClean="0">
                <a:solidFill>
                  <a:srgbClr val="0070C0"/>
                </a:solidFill>
              </a:rPr>
              <a:t>ă</a:t>
            </a:r>
            <a:r>
              <a:rPr lang="en-US" sz="8000" b="1" dirty="0" smtClean="0">
                <a:solidFill>
                  <a:srgbClr val="0070C0"/>
                </a:solidFill>
              </a:rPr>
              <a:t>, </a:t>
            </a:r>
            <a:r>
              <a:rPr lang="en-US" sz="8000" b="1" dirty="0" err="1" smtClean="0">
                <a:solidFill>
                  <a:srgbClr val="0070C0"/>
                </a:solidFill>
              </a:rPr>
              <a:t>mediul</a:t>
            </a:r>
            <a:r>
              <a:rPr lang="en-US" sz="8000" b="1" dirty="0" smtClean="0">
                <a:solidFill>
                  <a:srgbClr val="0070C0"/>
                </a:solidFill>
              </a:rPr>
              <a:t> de </a:t>
            </a:r>
            <a:r>
              <a:rPr lang="en-US" sz="8000" b="1" dirty="0" err="1" smtClean="0">
                <a:solidFill>
                  <a:srgbClr val="0070C0"/>
                </a:solidFill>
              </a:rPr>
              <a:t>afaceri</a:t>
            </a:r>
            <a:r>
              <a:rPr lang="en-US" sz="8000" b="1" dirty="0" smtClean="0">
                <a:solidFill>
                  <a:srgbClr val="0070C0"/>
                </a:solidFill>
              </a:rPr>
              <a:t>, </a:t>
            </a:r>
            <a:r>
              <a:rPr lang="en-US" sz="8000" b="1" dirty="0" err="1" smtClean="0">
                <a:solidFill>
                  <a:srgbClr val="0070C0"/>
                </a:solidFill>
              </a:rPr>
              <a:t>societatea</a:t>
            </a:r>
            <a:r>
              <a:rPr lang="en-US" sz="8000" b="1" dirty="0" smtClean="0">
                <a:solidFill>
                  <a:srgbClr val="0070C0"/>
                </a:solidFill>
              </a:rPr>
              <a:t> civil</a:t>
            </a:r>
            <a:r>
              <a:rPr lang="ro-RO" sz="8000" b="1" dirty="0" smtClean="0">
                <a:solidFill>
                  <a:srgbClr val="0070C0"/>
                </a:solidFill>
              </a:rPr>
              <a:t>ă.</a:t>
            </a:r>
            <a:endParaRPr lang="en-US" sz="8000" b="1" dirty="0" smtClean="0">
              <a:solidFill>
                <a:srgbClr val="0070C0"/>
              </a:solidFill>
            </a:endParaRPr>
          </a:p>
          <a:p>
            <a:pPr algn="just">
              <a:lnSpc>
                <a:spcPct val="100000"/>
              </a:lnSpc>
              <a:spcBef>
                <a:spcPts val="0"/>
              </a:spcBef>
            </a:pPr>
            <a:endParaRPr lang="fr-FR" sz="4300" b="1" dirty="0"/>
          </a:p>
        </p:txBody>
      </p:sp>
      <p:sp>
        <p:nvSpPr>
          <p:cNvPr id="7" name="Right Brace 6"/>
          <p:cNvSpPr/>
          <p:nvPr/>
        </p:nvSpPr>
        <p:spPr>
          <a:xfrm>
            <a:off x="4663440" y="3093720"/>
            <a:ext cx="289560" cy="20878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5136342" y="2910840"/>
            <a:ext cx="3840480" cy="24993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ro-RO" sz="1400" b="1" dirty="0" smtClean="0">
                <a:solidFill>
                  <a:srgbClr val="FF0000"/>
                </a:solidFill>
              </a:rPr>
              <a:t>Planificarea îmbunătățirii cadrului  de organizare și legal </a:t>
            </a:r>
            <a:r>
              <a:rPr lang="ro-RO" sz="1400" b="1" dirty="0" smtClean="0">
                <a:solidFill>
                  <a:srgbClr val="00539B"/>
                </a:solidFill>
              </a:rPr>
              <a:t>pentru implementarea politicilor  în aceste domenii  și a proiectelor  și măsurilor propuse în PMUD</a:t>
            </a:r>
          </a:p>
          <a:p>
            <a:pPr algn="ctr">
              <a:buFont typeface="Arial" pitchFamily="34" charset="0"/>
              <a:buChar char="•"/>
            </a:pPr>
            <a:r>
              <a:rPr lang="ro-RO" sz="1400" b="1" dirty="0" smtClean="0">
                <a:solidFill>
                  <a:srgbClr val="00539B"/>
                </a:solidFill>
              </a:rPr>
              <a:t>Planificarea de instrumente pentru </a:t>
            </a:r>
            <a:r>
              <a:rPr lang="ro-RO" sz="1400" b="1" dirty="0" smtClean="0">
                <a:solidFill>
                  <a:srgbClr val="FF0000"/>
                </a:solidFill>
              </a:rPr>
              <a:t>asigurarea procesului participativ pe durata implementarii PMUD</a:t>
            </a:r>
          </a:p>
          <a:p>
            <a:pPr algn="ctr">
              <a:buFont typeface="Arial" pitchFamily="34" charset="0"/>
              <a:buChar char="•"/>
            </a:pPr>
            <a:r>
              <a:rPr lang="ro-RO" sz="1400" b="1" dirty="0" smtClean="0">
                <a:solidFill>
                  <a:srgbClr val="00539B"/>
                </a:solidFill>
              </a:rPr>
              <a:t>Planificarea de instrumente de </a:t>
            </a:r>
            <a:r>
              <a:rPr lang="ro-RO" sz="1400" b="1" dirty="0" smtClean="0">
                <a:solidFill>
                  <a:srgbClr val="FF0000"/>
                </a:solidFill>
              </a:rPr>
              <a:t>monitorizare a stadiului implementarii </a:t>
            </a:r>
            <a:endParaRPr lang="en-US" sz="1400" b="1" dirty="0">
              <a:solidFill>
                <a:srgbClr val="FF0000"/>
              </a:solidFill>
            </a:endParaRPr>
          </a:p>
        </p:txBody>
      </p:sp>
      <p:sp>
        <p:nvSpPr>
          <p:cNvPr id="11" name="Slide Number Placeholder 4"/>
          <p:cNvSpPr txBox="1">
            <a:spLocks/>
          </p:cNvSpPr>
          <p:nvPr/>
        </p:nvSpPr>
        <p:spPr>
          <a:xfrm>
            <a:off x="8431967" y="6480000"/>
            <a:ext cx="360002" cy="378000"/>
          </a:xfrm>
          <a:prstGeom prst="rect">
            <a:avLst/>
          </a:prstGeom>
        </p:spPr>
        <p:txBody>
          <a:bodyPr vert="horz" lIns="0" tIns="0" rIns="0" bIns="0" rtlCol="0" anchor="ctr"/>
          <a:lstStyle/>
          <a:p>
            <a:pPr marL="0" marR="0" lvl="0" indent="0" algn="r" defTabSz="914400" rtl="0" eaLnBrk="1" fontAlgn="base" latinLnBrk="0" hangingPunct="1">
              <a:lnSpc>
                <a:spcPct val="100000"/>
              </a:lnSpc>
              <a:spcBef>
                <a:spcPct val="0"/>
              </a:spcBef>
              <a:spcAft>
                <a:spcPct val="5000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50000"/>
                </a:spcAft>
                <a:buClrTx/>
                <a:buSzTx/>
                <a:buFontTx/>
                <a:buNone/>
                <a:tabLst/>
                <a:defRPr/>
              </a:pPr>
              <a:t>9</a:t>
            </a:fld>
            <a:r>
              <a:rPr kumimoji="0" lang="ro-RO" sz="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9</a:t>
            </a:r>
            <a:endParaRPr kumimoji="0" lang="en-GB" sz="800" b="0" i="0" u="none" strike="noStrike" kern="1200" cap="none" spc="0" normalizeH="0" baseline="0" noProof="0" dirty="0">
              <a:ln>
                <a:noFill/>
              </a:ln>
              <a:solidFill>
                <a:srgbClr val="00539B"/>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24967224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MEI Presentation">
  <a:themeElements>
    <a:clrScheme name="EBRD presentation - RGB">
      <a:dk1>
        <a:srgbClr val="00687A"/>
      </a:dk1>
      <a:lt1>
        <a:srgbClr val="FFFFFF"/>
      </a:lt1>
      <a:dk2>
        <a:srgbClr val="0079C1"/>
      </a:dk2>
      <a:lt2>
        <a:srgbClr val="E5EDF7"/>
      </a:lt2>
      <a:accent1>
        <a:srgbClr val="00AE9E"/>
      </a:accent1>
      <a:accent2>
        <a:srgbClr val="0079C1"/>
      </a:accent2>
      <a:accent3>
        <a:srgbClr val="00747A"/>
      </a:accent3>
      <a:accent4>
        <a:srgbClr val="7EA6D7"/>
      </a:accent4>
      <a:accent5>
        <a:srgbClr val="8C2245"/>
      </a:accent5>
      <a:accent6>
        <a:srgbClr val="D77700"/>
      </a:accent6>
      <a:hlink>
        <a:srgbClr val="00539B"/>
      </a:hlink>
      <a:folHlink>
        <a:srgbClr val="5859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EBRD map">
  <a:themeElements>
    <a:clrScheme name="EBRD presentation - RGB">
      <a:dk1>
        <a:srgbClr val="00687A"/>
      </a:dk1>
      <a:lt1>
        <a:srgbClr val="FFFFFF"/>
      </a:lt1>
      <a:dk2>
        <a:srgbClr val="0079C1"/>
      </a:dk2>
      <a:lt2>
        <a:srgbClr val="E5EDF7"/>
      </a:lt2>
      <a:accent1>
        <a:srgbClr val="00AE9E"/>
      </a:accent1>
      <a:accent2>
        <a:srgbClr val="0079C1"/>
      </a:accent2>
      <a:accent3>
        <a:srgbClr val="00747A"/>
      </a:accent3>
      <a:accent4>
        <a:srgbClr val="7EA6D7"/>
      </a:accent4>
      <a:accent5>
        <a:srgbClr val="8C2245"/>
      </a:accent5>
      <a:accent6>
        <a:srgbClr val="D77700"/>
      </a:accent6>
      <a:hlink>
        <a:srgbClr val="00539B"/>
      </a:hlink>
      <a:folHlink>
        <a:srgbClr val="5859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Image - full size">
  <a:themeElements>
    <a:clrScheme name="EBRD">
      <a:dk1>
        <a:srgbClr val="000000"/>
      </a:dk1>
      <a:lt1>
        <a:srgbClr val="FFFFFF"/>
      </a:lt1>
      <a:dk2>
        <a:srgbClr val="00747A"/>
      </a:dk2>
      <a:lt2>
        <a:srgbClr val="808080"/>
      </a:lt2>
      <a:accent1>
        <a:srgbClr val="177671"/>
      </a:accent1>
      <a:accent2>
        <a:srgbClr val="00A8B0"/>
      </a:accent2>
      <a:accent3>
        <a:srgbClr val="00C6D0"/>
      </a:accent3>
      <a:accent4>
        <a:srgbClr val="72E4DF"/>
      </a:accent4>
      <a:accent5>
        <a:srgbClr val="BDFCFF"/>
      </a:accent5>
      <a:accent6>
        <a:srgbClr val="BFBFBF"/>
      </a:accent6>
      <a:hlink>
        <a:srgbClr val="74ADAA"/>
      </a:hlink>
      <a:folHlink>
        <a:srgbClr val="00539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s">
  <a:themeElements>
    <a:clrScheme name="EBRD">
      <a:dk1>
        <a:srgbClr val="000000"/>
      </a:dk1>
      <a:lt1>
        <a:srgbClr val="FFFFFF"/>
      </a:lt1>
      <a:dk2>
        <a:srgbClr val="00747A"/>
      </a:dk2>
      <a:lt2>
        <a:srgbClr val="808080"/>
      </a:lt2>
      <a:accent1>
        <a:srgbClr val="177671"/>
      </a:accent1>
      <a:accent2>
        <a:srgbClr val="00A8B0"/>
      </a:accent2>
      <a:accent3>
        <a:srgbClr val="00C6D0"/>
      </a:accent3>
      <a:accent4>
        <a:srgbClr val="72E4DF"/>
      </a:accent4>
      <a:accent5>
        <a:srgbClr val="BDFCFF"/>
      </a:accent5>
      <a:accent6>
        <a:srgbClr val="BFBFBF"/>
      </a:accent6>
      <a:hlink>
        <a:srgbClr val="74ADAA"/>
      </a:hlink>
      <a:folHlink>
        <a:srgbClr val="0053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file>

<file path=customXml/itemProps1.xml><?xml version="1.0" encoding="utf-8"?>
<ds:datastoreItem xmlns:ds="http://schemas.openxmlformats.org/officeDocument/2006/customXml" ds:itemID="{E652FEB0-64C0-4CE3-9A34-94A556392D2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MEI Presentation</Template>
  <TotalTime>4386</TotalTime>
  <Words>880</Words>
  <Application>Microsoft Office PowerPoint</Application>
  <PresentationFormat>On-screen Show (4:3)</PresentationFormat>
  <Paragraphs>182</Paragraphs>
  <Slides>14</Slides>
  <Notes>12</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MEI Presentation</vt:lpstr>
      <vt:lpstr>EBRD map</vt:lpstr>
      <vt:lpstr>Image - full size</vt:lpstr>
      <vt:lpstr>Title slides</vt:lpstr>
      <vt:lpstr>            Contents  </vt:lpstr>
      <vt:lpstr>CE ESTE UN PMUD?</vt:lpstr>
      <vt:lpstr> CE ESTE un PMUD? </vt:lpstr>
      <vt:lpstr> Documente europene privind conceptul PMUD </vt:lpstr>
      <vt:lpstr> Cadrul legislativ național și european </vt:lpstr>
      <vt:lpstr> Corelare și condiționalități </vt:lpstr>
      <vt:lpstr> Fazele PMUD </vt:lpstr>
      <vt:lpstr>Planificare traditională comparativ cu planificarea conform  PMUD </vt:lpstr>
      <vt:lpstr>PMUD –Planificare pentru oameni! </vt:lpstr>
      <vt:lpstr>IMPACTUL PMUD</vt:lpstr>
      <vt:lpstr>Etapele proiectului de elaborare PMUD</vt:lpstr>
      <vt:lpstr> CUPRINS  PMUD  Norme de implementare (draft) – Legea 350/2001 </vt:lpstr>
      <vt:lpstr>PROCESUL PARTICIPATIV PMUD</vt:lpstr>
      <vt:lpstr>Informații privind conceptul PMUD</vt:lpstr>
    </vt:vector>
  </TitlesOfParts>
  <Company>EBRD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Gala, Miruna</dc:creator>
  <cp:keywords>[EBRD]</cp:keywords>
  <cp:lastModifiedBy>geanina.suditu</cp:lastModifiedBy>
  <cp:revision>435</cp:revision>
  <cp:lastPrinted>2015-09-02T07:49:31Z</cp:lastPrinted>
  <dcterms:created xsi:type="dcterms:W3CDTF">2014-03-24T07:48:19Z</dcterms:created>
  <dcterms:modified xsi:type="dcterms:W3CDTF">2016-01-06T10:17:09Z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c9898437-c69d-4ce4-ad18-a9d10c3a7e92</vt:lpwstr>
  </property>
  <property fmtid="{D5CDD505-2E9C-101B-9397-08002B2CF9AE}" pid="3" name="bjSaver">
    <vt:lpwstr>xhKSplZM0z3+G9Se6nadBNtbGlANUfQW</vt:lpwstr>
  </property>
  <property fmtid="{D5CDD505-2E9C-101B-9397-08002B2CF9AE}" pid="4" name="bjDocumentSecurityLabel">
    <vt:lpwstr>This item has no classification</vt:lpwstr>
  </property>
</Properties>
</file>